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" ContentType="image/ti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63" r:id="rId1"/>
    <p:sldMasterId id="2147483678" r:id="rId2"/>
  </p:sldMasterIdLst>
  <p:notesMasterIdLst>
    <p:notesMasterId r:id="rId25"/>
  </p:notesMasterIdLst>
  <p:sldIdLst>
    <p:sldId id="539" r:id="rId3"/>
    <p:sldId id="640" r:id="rId4"/>
    <p:sldId id="549" r:id="rId5"/>
    <p:sldId id="641" r:id="rId6"/>
    <p:sldId id="499" r:id="rId7"/>
    <p:sldId id="498" r:id="rId8"/>
    <p:sldId id="645" r:id="rId9"/>
    <p:sldId id="646" r:id="rId10"/>
    <p:sldId id="501" r:id="rId11"/>
    <p:sldId id="648" r:id="rId12"/>
    <p:sldId id="502" r:id="rId13"/>
    <p:sldId id="649" r:id="rId14"/>
    <p:sldId id="543" r:id="rId15"/>
    <p:sldId id="650" r:id="rId16"/>
    <p:sldId id="542" r:id="rId17"/>
    <p:sldId id="651" r:id="rId18"/>
    <p:sldId id="544" r:id="rId19"/>
    <p:sldId id="545" r:id="rId20"/>
    <p:sldId id="546" r:id="rId21"/>
    <p:sldId id="644" r:id="rId22"/>
    <p:sldId id="547" r:id="rId23"/>
    <p:sldId id="652" r:id="rId24"/>
  </p:sldIdLst>
  <p:sldSz cx="9144000" cy="6858000" type="screen4x3"/>
  <p:notesSz cx="6858000" cy="9144000"/>
  <p:embeddedFontLst>
    <p:embeddedFont>
      <p:font typeface="NANUMGOTHIC EXTRABOLD" panose="020B0604020202020204" charset="-127"/>
      <p:regular r:id="rId26"/>
      <p:bold r:id="rId27"/>
      <p:italic r:id="rId28"/>
      <p:boldItalic r:id="rId29"/>
    </p:embeddedFont>
    <p:embeddedFont>
      <p:font typeface="NanumGothicExtraBold" pitchFamily="2" charset="-127"/>
      <p:bold r:id="rId30"/>
    </p:embeddedFont>
    <p:embeddedFont>
      <p:font typeface="나눔스퀘어 Bold" panose="020B0600000101010101" pitchFamily="34" charset="-127"/>
      <p:bold r:id="rId31"/>
    </p:embeddedFont>
    <p:embeddedFont>
      <p:font typeface="나눔스퀘어 Bold" panose="020B0600000101010101" pitchFamily="34" charset="-127"/>
      <p:bold r:id="rId31"/>
    </p:embeddedFont>
    <p:embeddedFont>
      <p:font typeface="나눔스퀘어 ExtraBold" panose="020B0600000101010101" pitchFamily="34" charset="-127"/>
      <p:bold r:id="rId32"/>
    </p:embeddedFont>
    <p:embeddedFont>
      <p:font typeface="나눔스퀘어_ac Bold" panose="020B0600000101010101" pitchFamily="34" charset="-127"/>
      <p:bold r:id="rId33"/>
    </p:embeddedFont>
    <p:embeddedFont>
      <p:font typeface="나눔스퀘어_ac Bold" panose="020B0600000101010101" pitchFamily="34" charset="-127"/>
      <p:bold r:id="rId33"/>
    </p:embeddedFont>
    <p:embeddedFont>
      <p:font typeface="나눔스퀘어OTF_ac Bold" panose="020B0600000101010101" pitchFamily="34" charset="-127"/>
      <p:bold r:id="rId34"/>
    </p:embeddedFont>
    <p:embeddedFont>
      <p:font typeface="맑은 고딕" panose="020B0503020000020004" pitchFamily="34" charset="-127"/>
      <p:regular r:id="rId35"/>
      <p:bold r:id="rId36"/>
    </p:embeddedFont>
    <p:embeddedFont>
      <p:font typeface="페이퍼로지 5 Medium" pitchFamily="2" charset="-127"/>
      <p:regular r:id="rId37"/>
    </p:embeddedFont>
    <p:embeddedFont>
      <p:font typeface="페이퍼로지 6 SemiBold" pitchFamily="2" charset="-127"/>
      <p:bold r:id="rId38"/>
    </p:embeddedFont>
    <p:embeddedFont>
      <p:font typeface="페이퍼로지 8 ExtraBold" pitchFamily="2" charset="-127"/>
      <p:bold r:id="rId39"/>
    </p:embeddedFont>
    <p:embeddedFont>
      <p:font typeface="페이퍼로지 8 ExtraBold" pitchFamily="2" charset="-127"/>
      <p:bold r:id="rId39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6BA01128-C2EF-479B-8FF1-D1CD9B1D660B}">
          <p14:sldIdLst>
            <p14:sldId id="539"/>
            <p14:sldId id="640"/>
            <p14:sldId id="549"/>
            <p14:sldId id="641"/>
            <p14:sldId id="499"/>
            <p14:sldId id="498"/>
            <p14:sldId id="645"/>
            <p14:sldId id="646"/>
            <p14:sldId id="501"/>
            <p14:sldId id="648"/>
            <p14:sldId id="502"/>
            <p14:sldId id="649"/>
            <p14:sldId id="543"/>
            <p14:sldId id="650"/>
            <p14:sldId id="542"/>
            <p14:sldId id="651"/>
            <p14:sldId id="544"/>
            <p14:sldId id="545"/>
            <p14:sldId id="546"/>
            <p14:sldId id="644"/>
            <p14:sldId id="547"/>
            <p14:sldId id="652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B9CF"/>
    <a:srgbClr val="F6F6F6"/>
    <a:srgbClr val="384653"/>
    <a:srgbClr val="8E959B"/>
    <a:srgbClr val="BFD3D8"/>
    <a:srgbClr val="23455B"/>
    <a:srgbClr val="43468E"/>
    <a:srgbClr val="34388A"/>
    <a:srgbClr val="F9306C"/>
    <a:srgbClr val="E3F1D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266" autoAdjust="0"/>
    <p:restoredTop sz="94521"/>
  </p:normalViewPr>
  <p:slideViewPr>
    <p:cSldViewPr snapToGrid="0" showGuides="1">
      <p:cViewPr varScale="1">
        <p:scale>
          <a:sx n="150" d="100"/>
          <a:sy n="150" d="100"/>
        </p:scale>
        <p:origin x="2892" y="120"/>
      </p:cViewPr>
      <p:guideLst>
        <p:guide orient="horz" pos="2160"/>
        <p:guide pos="2880"/>
      </p:guideLst>
    </p:cSldViewPr>
  </p:slideViewPr>
  <p:notesTextViewPr>
    <p:cViewPr>
      <p:scale>
        <a:sx n="66" d="100"/>
        <a:sy n="66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font" Target="fonts/font1.fntdata"/><Relationship Id="rId39" Type="http://schemas.openxmlformats.org/officeDocument/2006/relationships/font" Target="fonts/font14.fntdata"/><Relationship Id="rId21" Type="http://schemas.openxmlformats.org/officeDocument/2006/relationships/slide" Target="slides/slide19.xml"/><Relationship Id="rId34" Type="http://schemas.openxmlformats.org/officeDocument/2006/relationships/font" Target="fonts/font9.fntdata"/><Relationship Id="rId42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font" Target="fonts/font4.fntdata"/><Relationship Id="rId4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font" Target="fonts/font7.fntdata"/><Relationship Id="rId37" Type="http://schemas.openxmlformats.org/officeDocument/2006/relationships/font" Target="fonts/font12.fntdata"/><Relationship Id="rId40" Type="http://schemas.openxmlformats.org/officeDocument/2006/relationships/presProps" Target="presProp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font" Target="fonts/font3.fntdata"/><Relationship Id="rId36" Type="http://schemas.openxmlformats.org/officeDocument/2006/relationships/font" Target="fonts/font11.fntdata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font" Target="fonts/font6.fntdata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font" Target="fonts/font2.fntdata"/><Relationship Id="rId30" Type="http://schemas.openxmlformats.org/officeDocument/2006/relationships/font" Target="fonts/font5.fntdata"/><Relationship Id="rId35" Type="http://schemas.openxmlformats.org/officeDocument/2006/relationships/font" Target="fonts/font10.fntdata"/><Relationship Id="rId43" Type="http://schemas.openxmlformats.org/officeDocument/2006/relationships/tableStyles" Target="tableStyle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33" Type="http://schemas.openxmlformats.org/officeDocument/2006/relationships/font" Target="fonts/font8.fntdata"/><Relationship Id="rId38" Type="http://schemas.openxmlformats.org/officeDocument/2006/relationships/font" Target="fonts/font13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C2B37DA-6262-4FD4-B27E-E50A2BB567C1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08AD8A-91C0-4ADB-BE42-50CE5719B0C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56781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14410C83-7C8E-4FEE-ACFA-FB414CAAC036}" type="slidenum">
              <a:rPr lang="ko-KR" altLang="en-US" smtClean="0"/>
              <a:pPr lvl="0">
                <a:defRPr/>
              </a:pPr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397722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F3C687-EF82-B36A-6909-2506AD7B3B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DF48B2-B1EE-998F-F953-8782E1A67F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C812A14-8339-B024-27E9-9E3E85AD7D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53D75E4-C08E-59AE-6FCD-E3B2E38472E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7014788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D5AE5C-7CEB-FBB6-1330-88E0EA861DE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39DD4D-65ED-A955-E086-27F7547621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DD765F-4C3D-8D69-2C35-88EC438A7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845C7E-6E33-DC29-EBA3-AC9BDBA288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37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466867-56FB-1F37-36EC-692923342A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056963F-5313-611E-DB33-74CA4A947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299BF19-DE81-9DA7-FF18-54C2B1B602E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122BD49-383A-2B96-A051-66AC965982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064680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3BE7B82-9ADA-4E86-CA4B-7E163717FA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E0133E0-A816-EBFB-E875-896A31998EE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E78C8D-897E-6E02-E263-E594C8989E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159034A-349D-9DC9-2D94-C2ABBFA8B3C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415114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72BAC0-E17A-4F0E-719E-08EE3B4E6B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CAF6570-8C98-44FA-60C9-ED6520C423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213BCBC-9045-54AD-7BC3-767D43CA20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6AF294E-4BDE-A9CB-31CF-D9AD97D188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873404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57DDA-960F-84D4-3A98-EC82822599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CD5BE02-8DED-1736-F21C-35B434876E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C3C7636-1128-3250-5651-10E37F5C4E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7874C09-2E67-8941-C679-994354F105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4329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99F8B0-6398-F138-4877-65B4D71597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B26C451-E496-3A70-3EA8-7225F86D29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095A787-7F51-032A-B759-85249A42DD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3CEB58A-5320-C76C-69FD-B77DF6A3BF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52286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87D8DC-61FB-03A6-23E7-569CDB4572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5A37DA6-70C6-0782-B0DF-FEF0012F97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9DF09AF-EF28-A7E6-5237-DFFA360F0B2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758703-16FA-D978-7635-A6C7F0220E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2974023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0DDFA9A-3E83-7D24-C489-C43057564B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617963E1-5193-7742-B33E-EFB70CCE8CE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99F658-CA92-C35F-A4C7-74CB96192B8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4BCBD0B-B740-D7C8-E48B-533B8F1F71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082185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47958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4410C83-7C8E-4FEE-ACFA-FB414CAAC036}" type="slidenum">
              <a:rPr kumimoji="0" lang="ko-KR" alt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맑은 고딕"/>
                <a:ea typeface="맑은 고딕"/>
                <a:cs typeface="+mn-cs"/>
              </a:rPr>
              <a:pPr marL="0" marR="0" lvl="0" indent="0" algn="r" defTabSz="947958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/>
              <a:ea typeface="맑은 고딕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457334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AF6F1C-C43A-574F-F798-BF2BCCECDF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B915563F-F793-796E-AD83-98707530776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B8EF01-755F-7755-9A73-4790D5105B0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C7D33FE-3741-8882-82F3-65A1C0D37C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701313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72F7B16-E990-8A28-4817-E3A2D0CFE3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4B46B90-B366-7ED3-ACB0-7797B3A9E8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DDD7C0C-6B4E-001C-1674-F64CC69F05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8ACFB0F-AD4B-0DAD-082C-F10135A2004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90402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EE6B9B-FCAD-4E87-34F7-6FE938A791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6B9D897-20F7-897D-678E-01042B485F7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260FFB1-BEA9-59F8-A068-C40A1BA8B6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01026B-8910-A5FE-2CFD-94296265B1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36064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66B4B2-6B24-9823-FD0A-B5FAC1B32B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DA0ED93-00F2-5B05-F996-2828F2DB3A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6465D16-37B6-C059-871A-C96B63120B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C214158-D838-CB61-D27C-9A02620CF37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09074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ACDE4C-6362-7528-93D6-DE43D80D3F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BF37B40-E52B-71B2-BC97-213EF33035C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FD1C55B-CCFB-18E7-5F5D-A79BE21638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A0947DC-9ACA-71C5-0FC6-BF929657CE4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5729990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47A1B8-4BE7-C420-DA33-DF3414B041E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8670D2D-FD8E-9EEE-D00A-FAD4A40DEBC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D16029D-BACD-4C2B-0569-97E9F39892F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88AAF33-D0C7-3871-DBEB-B571C0D1AA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256434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79D75-D8B1-20BA-04B5-191D9161A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8A314E2-B081-648B-8B79-781DC4BBFD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371600" y="1143000"/>
            <a:ext cx="4114800" cy="3086100"/>
          </a:xfrm>
        </p:spPr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A34E97-750C-A46F-C9B3-4300DEA237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E0FDB0E-E074-0C80-912A-B062B3C781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B08AD8A-91C0-4ADB-BE42-50CE5719B0C3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6156640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jpe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6" Type="http://schemas.openxmlformats.org/officeDocument/2006/relationships/image" Target="../media/image3.jpeg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tif"/><Relationship Id="rId4" Type="http://schemas.openxmlformats.org/officeDocument/2006/relationships/image" Target="../media/image11.png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13.png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tif"/><Relationship Id="rId4" Type="http://schemas.openxmlformats.org/officeDocument/2006/relationships/image" Target="../media/image16.png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tif"/><Relationship Id="rId4" Type="http://schemas.openxmlformats.org/officeDocument/2006/relationships/image" Target="../media/image17.png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tif"/><Relationship Id="rId4" Type="http://schemas.openxmlformats.org/officeDocument/2006/relationships/image" Target="../media/image18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tif"/><Relationship Id="rId4" Type="http://schemas.openxmlformats.org/officeDocument/2006/relationships/image" Target="../media/image1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2.xml"/><Relationship Id="rId5" Type="http://schemas.openxmlformats.org/officeDocument/2006/relationships/image" Target="../media/image7.tif"/><Relationship Id="rId4" Type="http://schemas.openxmlformats.org/officeDocument/2006/relationships/image" Target="../media/image20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96534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224921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055481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b="1" i="0">
              <a:latin typeface="NanumGothic 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6241" y="6559960"/>
            <a:ext cx="17152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2812862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F72E50A2-DBBD-8212-459C-4ADDC592D69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79" y="6324982"/>
            <a:ext cx="1459634" cy="378572"/>
          </a:xfrm>
          <a:prstGeom prst="rect">
            <a:avLst/>
          </a:prstGeom>
        </p:spPr>
      </p:pic>
      <p:pic>
        <p:nvPicPr>
          <p:cNvPr id="8" name="Picture 2" descr="관련 이미지">
            <a:extLst>
              <a:ext uri="{FF2B5EF4-FFF2-40B4-BE49-F238E27FC236}">
                <a16:creationId xmlns:a16="http://schemas.microsoft.com/office/drawing/2014/main" id="{E96B7584-A9C1-C1C1-35F5-52227FD985E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" y="6069643"/>
            <a:ext cx="1262583" cy="72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 descr="부산항만공사, 부산항 스마트공장 구축 준비...지원사업 참여기업 선정-THE AI">
            <a:extLst>
              <a:ext uri="{FF2B5EF4-FFF2-40B4-BE49-F238E27FC236}">
                <a16:creationId xmlns:a16="http://schemas.microsoft.com/office/drawing/2014/main" id="{D20FF2F5-4BA6-F9E8-149F-5FEE74D564D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59" y="6027172"/>
            <a:ext cx="2024352" cy="8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74084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8" descr="관련 이미지">
            <a:extLst>
              <a:ext uri="{FF2B5EF4-FFF2-40B4-BE49-F238E27FC236}">
                <a16:creationId xmlns:a16="http://schemas.microsoft.com/office/drawing/2014/main" id="{D920C92E-4244-7BB1-6FEE-AF311B69A19E}"/>
              </a:ext>
            </a:extLst>
          </p:cNvPr>
          <p:cNvPicPr>
            <a:picLocks noChangeAspect="1" noChangeArrowheads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1548"/>
          <a:stretch/>
        </p:blipFill>
        <p:spPr bwMode="auto">
          <a:xfrm>
            <a:off x="0" y="-11874"/>
            <a:ext cx="9144000" cy="60660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A0A5E126-2FC2-B2F2-D347-1677DA3FF8B9}"/>
              </a:ext>
            </a:extLst>
          </p:cNvPr>
          <p:cNvSpPr/>
          <p:nvPr userDrawn="1"/>
        </p:nvSpPr>
        <p:spPr>
          <a:xfrm>
            <a:off x="0" y="-14646"/>
            <a:ext cx="9144000" cy="6066034"/>
          </a:xfrm>
          <a:prstGeom prst="rect">
            <a:avLst/>
          </a:prstGeom>
          <a:solidFill>
            <a:schemeClr val="tx1">
              <a:alpha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52BA9165-169B-E7E1-1016-C97CDED5D3D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9079" y="6324982"/>
            <a:ext cx="1459634" cy="37857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F5FF2F0-DD0C-F72A-8817-0CC38439E63B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r="60441"/>
          <a:stretch/>
        </p:blipFill>
        <p:spPr>
          <a:xfrm>
            <a:off x="6285751" y="2721412"/>
            <a:ext cx="2863331" cy="1475360"/>
          </a:xfrm>
          <a:prstGeom prst="rect">
            <a:avLst/>
          </a:prstGeom>
        </p:spPr>
      </p:pic>
      <p:sp>
        <p:nvSpPr>
          <p:cNvPr id="10" name="자유형 32">
            <a:extLst>
              <a:ext uri="{FF2B5EF4-FFF2-40B4-BE49-F238E27FC236}">
                <a16:creationId xmlns:a16="http://schemas.microsoft.com/office/drawing/2014/main" id="{4D79A8EF-2390-86C7-21C8-7F7BB69C836F}"/>
              </a:ext>
            </a:extLst>
          </p:cNvPr>
          <p:cNvSpPr/>
          <p:nvPr userDrawn="1"/>
        </p:nvSpPr>
        <p:spPr>
          <a:xfrm>
            <a:off x="0" y="2721218"/>
            <a:ext cx="7239000" cy="1469785"/>
          </a:xfrm>
          <a:custGeom>
            <a:avLst/>
            <a:gdLst>
              <a:gd name="connsiteX0" fmla="*/ 0 w 9652000"/>
              <a:gd name="connsiteY0" fmla="*/ 0 h 1257300"/>
              <a:gd name="connsiteX1" fmla="*/ 0 w 9652000"/>
              <a:gd name="connsiteY1" fmla="*/ 1257300 h 1257300"/>
              <a:gd name="connsiteX2" fmla="*/ 8394700 w 9652000"/>
              <a:gd name="connsiteY2" fmla="*/ 1257300 h 1257300"/>
              <a:gd name="connsiteX3" fmla="*/ 9652000 w 9652000"/>
              <a:gd name="connsiteY3" fmla="*/ 0 h 1257300"/>
              <a:gd name="connsiteX4" fmla="*/ 0 w 9652000"/>
              <a:gd name="connsiteY4" fmla="*/ 0 h 1257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9652000" h="1257300">
                <a:moveTo>
                  <a:pt x="0" y="0"/>
                </a:moveTo>
                <a:lnTo>
                  <a:pt x="0" y="1257300"/>
                </a:lnTo>
                <a:lnTo>
                  <a:pt x="8394700" y="1257300"/>
                </a:lnTo>
                <a:lnTo>
                  <a:pt x="9652000" y="0"/>
                </a:lnTo>
                <a:lnTo>
                  <a:pt x="0" y="0"/>
                </a:lnTo>
                <a:close/>
              </a:path>
            </a:pathLst>
          </a:custGeom>
          <a:solidFill>
            <a:srgbClr val="8E0000">
              <a:alpha val="8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80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FEECAA4-1F0C-7E0F-192B-79E0468A5E61}"/>
              </a:ext>
            </a:extLst>
          </p:cNvPr>
          <p:cNvSpPr txBox="1"/>
          <p:nvPr userDrawn="1"/>
        </p:nvSpPr>
        <p:spPr>
          <a:xfrm>
            <a:off x="74075" y="3013505"/>
            <a:ext cx="700037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TSS </a:t>
            </a:r>
            <a:r>
              <a:rPr lang="ko-KR" altLang="en-US" sz="4800" b="1" dirty="0" err="1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환적모니터링</a:t>
            </a:r>
            <a:r>
              <a:rPr lang="en-US" altLang="ko-KR" sz="4800" b="1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(Port-I)</a:t>
            </a:r>
          </a:p>
        </p:txBody>
      </p:sp>
      <p:pic>
        <p:nvPicPr>
          <p:cNvPr id="12" name="Picture 2" descr="관련 이미지">
            <a:extLst>
              <a:ext uri="{FF2B5EF4-FFF2-40B4-BE49-F238E27FC236}">
                <a16:creationId xmlns:a16="http://schemas.microsoft.com/office/drawing/2014/main" id="{511D5E62-B07C-A756-BAF5-5B63327A2390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5" y="6069643"/>
            <a:ext cx="1262583" cy="7214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 descr="부산항만공사, 부산항 스마트공장 구축 준비...지원사업 참여기업 선정-THE AI">
            <a:extLst>
              <a:ext uri="{FF2B5EF4-FFF2-40B4-BE49-F238E27FC236}">
                <a16:creationId xmlns:a16="http://schemas.microsoft.com/office/drawing/2014/main" id="{F92145CE-1032-3B76-1B22-492026AAF3DB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42059" y="6027172"/>
            <a:ext cx="2024352" cy="830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350136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NanumGothicExtraBold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57700" y="6583039"/>
            <a:ext cx="228600" cy="123111"/>
          </a:xfrm>
          <a:prstGeom prst="rect">
            <a:avLst/>
          </a:prstGeom>
        </p:spPr>
        <p:txBody>
          <a:bodyPr vert="horz" wrap="non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r>
              <a:rPr lang="en-US" altLang="ko-KR"/>
              <a:t>-</a:t>
            </a: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r>
              <a:rPr lang="en-US" altLang="ko-KR"/>
              <a:t>-</a:t>
            </a:r>
            <a:endParaRPr lang="ko-KR" altLang="en-US"/>
          </a:p>
        </p:txBody>
      </p:sp>
      <p:pic>
        <p:nvPicPr>
          <p:cNvPr id="16" name="그림 1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826120"/>
            <a:ext cx="9144000" cy="6024909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0" y="0"/>
            <a:ext cx="9144000" cy="1942760"/>
          </a:xfrm>
          <a:prstGeom prst="rect">
            <a:avLst/>
          </a:prstGeom>
        </p:spPr>
      </p:pic>
      <p:pic>
        <p:nvPicPr>
          <p:cNvPr id="17" name="그림 16"/>
          <p:cNvPicPr>
            <a:picLocks noChangeAspect="1"/>
          </p:cNvPicPr>
          <p:nvPr userDrawn="1"/>
        </p:nvPicPr>
        <p:blipFill rotWithShape="1">
          <a:blip r:embed="rId4"/>
          <a:srcRect b="37107"/>
          <a:stretch>
            <a:fillRect/>
          </a:stretch>
        </p:blipFill>
        <p:spPr>
          <a:xfrm>
            <a:off x="468058" y="613196"/>
            <a:ext cx="4186359" cy="466902"/>
          </a:xfrm>
          <a:prstGeom prst="rect">
            <a:avLst/>
          </a:prstGeom>
        </p:spPr>
      </p:pic>
      <p:pic>
        <p:nvPicPr>
          <p:cNvPr id="52" name="그림 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1962890"/>
      </p:ext>
    </p:extLst>
  </p:cSld>
  <p:clrMapOvr>
    <a:masterClrMapping/>
  </p:clrMapOvr>
  <p:transition/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2880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0430241" cy="68724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208705" y="0"/>
            <a:ext cx="3935295" cy="685800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>
          <a:xfrm>
            <a:off x="410307" y="2036884"/>
            <a:ext cx="1428823" cy="330216"/>
          </a:xfrm>
          <a:prstGeom prst="rect">
            <a:avLst/>
          </a:prstGeom>
        </p:spPr>
      </p:pic>
      <p:sp>
        <p:nvSpPr>
          <p:cNvPr id="10" name="모서리가 둥근 직사각형 9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11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2910416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0430241" cy="68724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208705" y="0"/>
            <a:ext cx="3935295" cy="685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>
          <a:xfrm>
            <a:off x="410307" y="2036884"/>
            <a:ext cx="1428823" cy="330216"/>
          </a:xfrm>
          <a:prstGeom prst="rect">
            <a:avLst/>
          </a:prstGeom>
        </p:spPr>
      </p:pic>
      <p:pic>
        <p:nvPicPr>
          <p:cNvPr id="19" name="그림 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21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31447112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0430241" cy="68724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208705" y="0"/>
            <a:ext cx="3935295" cy="685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>
          <a:xfrm>
            <a:off x="410307" y="2036884"/>
            <a:ext cx="1428823" cy="330216"/>
          </a:xfrm>
          <a:prstGeom prst="rect">
            <a:avLst/>
          </a:prstGeom>
        </p:spPr>
      </p:pic>
      <p:pic>
        <p:nvPicPr>
          <p:cNvPr id="19" name="그림 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21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8018037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0430241" cy="68724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208705" y="0"/>
            <a:ext cx="3935295" cy="685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>
          <a:xfrm>
            <a:off x="410307" y="2036884"/>
            <a:ext cx="1428823" cy="330216"/>
          </a:xfrm>
          <a:prstGeom prst="rect">
            <a:avLst/>
          </a:prstGeom>
        </p:spPr>
      </p:pic>
      <p:pic>
        <p:nvPicPr>
          <p:cNvPr id="19" name="그림 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21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7985460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68747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0430241" cy="68724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208705" y="0"/>
            <a:ext cx="3935295" cy="685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>
          <a:xfrm>
            <a:off x="410307" y="2036884"/>
            <a:ext cx="1428823" cy="330216"/>
          </a:xfrm>
          <a:prstGeom prst="rect">
            <a:avLst/>
          </a:prstGeom>
        </p:spPr>
      </p:pic>
      <p:pic>
        <p:nvPicPr>
          <p:cNvPr id="19" name="그림 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21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90837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 userDrawn="1"/>
        </p:nvPicPr>
        <p:blipFill rotWithShape="1">
          <a:blip r:embed="rId2"/>
          <a:stretch>
            <a:fillRect/>
          </a:stretch>
        </p:blipFill>
        <p:spPr>
          <a:xfrm>
            <a:off x="0" y="0"/>
            <a:ext cx="10430241" cy="687240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 userDrawn="1"/>
        </p:nvPicPr>
        <p:blipFill rotWithShape="1">
          <a:blip r:embed="rId3"/>
          <a:stretch>
            <a:fillRect/>
          </a:stretch>
        </p:blipFill>
        <p:spPr>
          <a:xfrm>
            <a:off x="5208705" y="0"/>
            <a:ext cx="3935295" cy="6858000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 userDrawn="1"/>
        </p:nvPicPr>
        <p:blipFill rotWithShape="1">
          <a:blip r:embed="rId4"/>
          <a:stretch>
            <a:fillRect/>
          </a:stretch>
        </p:blipFill>
        <p:spPr>
          <a:xfrm>
            <a:off x="410307" y="2036884"/>
            <a:ext cx="1428823" cy="330216"/>
          </a:xfrm>
          <a:prstGeom prst="rect">
            <a:avLst/>
          </a:prstGeom>
        </p:spPr>
      </p:pic>
      <p:pic>
        <p:nvPicPr>
          <p:cNvPr id="19" name="그림 1"/>
          <p:cNvPicPr>
            <a:picLocks noChangeAspect="1"/>
          </p:cNvPicPr>
          <p:nvPr userDrawn="1"/>
        </p:nvPicPr>
        <p:blipFill rotWithShape="1">
          <a:blip r:embed="rId5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sp>
        <p:nvSpPr>
          <p:cNvPr id="20" name="모서리가 둥근 직사각형 19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나눔스퀘어 Bold"/>
              <a:ea typeface="나눔스퀘어 Bold"/>
              <a:cs typeface="+mn-cs"/>
            </a:endParaRPr>
          </a:p>
        </p:txBody>
      </p:sp>
      <p:sp>
        <p:nvSpPr>
          <p:cNvPr id="21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7544916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46788" y="325372"/>
            <a:ext cx="3034687" cy="33451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lvl="0">
              <a:spcAft>
                <a:spcPts val="200"/>
              </a:spcAft>
              <a:defRPr/>
            </a:pPr>
            <a:r>
              <a:rPr lang="ko-KR" altLang="en-US"/>
              <a:t>대제목을 입력해주세요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0" name="모서리가 둥근 직사각형 9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NanumGothicExtraBold"/>
            </a:endParaRPr>
          </a:p>
        </p:txBody>
      </p:sp>
      <p:sp>
        <p:nvSpPr>
          <p:cNvPr id="11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7951720"/>
      </p:ext>
    </p:extLst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NanumGothicExtraBold"/>
            </a:endParaRPr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NanumGothicExtraBold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5123846"/>
      </p:ext>
    </p:extLst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NanumGothicExtraBold"/>
            </a:endParaRPr>
          </a:p>
        </p:txBody>
      </p:sp>
      <p:sp>
        <p:nvSpPr>
          <p:cNvPr id="8" name="모서리가 둥근 직사각형 7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NanumGothicExtraBold"/>
            </a:endParaRPr>
          </a:p>
        </p:txBody>
      </p:sp>
      <p:sp>
        <p:nvSpPr>
          <p:cNvPr id="9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3091655"/>
      </p:ext>
    </p:extLst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46788" y="325372"/>
            <a:ext cx="3034687" cy="33451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lvl="0">
              <a:spcAft>
                <a:spcPts val="200"/>
              </a:spcAft>
              <a:defRPr/>
            </a:pPr>
            <a:r>
              <a:rPr lang="ko-KR" altLang="en-US"/>
              <a:t>대제목을 입력해주세요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0" name="모서리가 둥근 직사각형 9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NanumGothicExtraBold"/>
            </a:endParaRPr>
          </a:p>
        </p:txBody>
      </p:sp>
      <p:sp>
        <p:nvSpPr>
          <p:cNvPr id="11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3103575"/>
      </p:ext>
    </p:extLst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Placeholder 1"/>
          <p:cNvSpPr>
            <a:spLocks noGrp="1"/>
          </p:cNvSpPr>
          <p:nvPr>
            <p:ph type="title"/>
          </p:nvPr>
        </p:nvSpPr>
        <p:spPr>
          <a:xfrm>
            <a:off x="1146788" y="325372"/>
            <a:ext cx="3034687" cy="334515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lvl="0">
              <a:spcAft>
                <a:spcPts val="200"/>
              </a:spcAft>
              <a:defRPr/>
            </a:pPr>
            <a:r>
              <a:rPr lang="ko-KR" altLang="en-US"/>
              <a:t>대제목을 입력해주세요</a:t>
            </a:r>
            <a:r>
              <a:rPr lang="en-US" altLang="ko-KR"/>
              <a:t>.</a:t>
            </a:r>
            <a:endParaRPr lang="en-US"/>
          </a:p>
        </p:txBody>
      </p:sp>
      <p:sp>
        <p:nvSpPr>
          <p:cNvPr id="10" name="모서리가 둥근 직사각형 9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NanumGothicExtraBold"/>
            </a:endParaRPr>
          </a:p>
        </p:txBody>
      </p:sp>
      <p:sp>
        <p:nvSpPr>
          <p:cNvPr id="11" name="슬라이드 번호 개체 틀 5"/>
          <p:cNvSpPr>
            <a:spLocks noGrp="1"/>
          </p:cNvSpPr>
          <p:nvPr userDrawn="1">
            <p:ph type="sldNum" sz="quarter" idx="10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4476034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752843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15080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80074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20420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554132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2240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56918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6.xml"/><Relationship Id="rId2" Type="http://schemas.openxmlformats.org/officeDocument/2006/relationships/slideLayout" Target="../slideLayouts/slideLayout16.xml"/><Relationship Id="rId16" Type="http://schemas.openxmlformats.org/officeDocument/2006/relationships/image" Target="../media/image8.png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5" Type="http://schemas.openxmlformats.org/officeDocument/2006/relationships/image" Target="../media/image7.tif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Relationship Id="rId14" Type="http://schemas.openxmlformats.org/officeDocument/2006/relationships/image" Target="../media/image6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9C6F9CFE-20FA-449E-B936-49074F6A3785}" type="datetimeFigureOut">
              <a:rPr lang="ko-KR" altLang="en-US" smtClean="0"/>
              <a:t>2025-10-31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BFC9288-19F6-495D-95BB-F1667B6833D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5203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65" r:id="rId2"/>
    <p:sldLayoutId id="2147483666" r:id="rId3"/>
    <p:sldLayoutId id="2147483667" r:id="rId4"/>
    <p:sldLayoutId id="2147483668" r:id="rId5"/>
    <p:sldLayoutId id="2147483669" r:id="rId6"/>
    <p:sldLayoutId id="2147483670" r:id="rId7"/>
    <p:sldLayoutId id="2147483671" r:id="rId8"/>
    <p:sldLayoutId id="2147483672" r:id="rId9"/>
    <p:sldLayoutId id="2147483673" r:id="rId10"/>
    <p:sldLayoutId id="2147483674" r:id="rId11"/>
    <p:sldLayoutId id="2147483675" r:id="rId12"/>
    <p:sldLayoutId id="2147483677" r:id="rId13"/>
    <p:sldLayoutId id="2147483660" r:id="rId14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 userDrawn="1"/>
        </p:nvPicPr>
        <p:blipFill rotWithShape="1">
          <a:blip r:embed="rId14"/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18" name="모서리가 둥근 직사각형 17"/>
          <p:cNvSpPr/>
          <p:nvPr userDrawn="1"/>
        </p:nvSpPr>
        <p:spPr>
          <a:xfrm>
            <a:off x="4400915" y="6630664"/>
            <a:ext cx="342170" cy="151136"/>
          </a:xfrm>
          <a:prstGeom prst="roundRect">
            <a:avLst>
              <a:gd name="adj" fmla="val 16667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 b="1" i="0">
              <a:latin typeface="NanumGothicExtraBold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6788" y="325372"/>
            <a:ext cx="2730235" cy="332399"/>
          </a:xfrm>
          <a:prstGeom prst="rect">
            <a:avLst/>
          </a:prstGeom>
          <a:noFill/>
        </p:spPr>
        <p:txBody>
          <a:bodyPr wrap="none" lIns="0" tIns="0" rIns="0" bIns="0">
            <a:spAutoFit/>
          </a:bodyPr>
          <a:lstStyle/>
          <a:p>
            <a:pPr marL="0" lvl="0">
              <a:spcAft>
                <a:spcPts val="200"/>
              </a:spcAft>
              <a:defRPr/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그룹 2"/>
          <p:cNvGrpSpPr/>
          <p:nvPr userDrawn="1"/>
        </p:nvGrpSpPr>
        <p:grpSpPr>
          <a:xfrm>
            <a:off x="190501" y="151850"/>
            <a:ext cx="8763000" cy="665944"/>
            <a:chOff x="623443" y="151850"/>
            <a:chExt cx="7897115" cy="665944"/>
          </a:xfrm>
        </p:grpSpPr>
        <p:grpSp>
          <p:nvGrpSpPr>
            <p:cNvPr id="6" name="그룹 5"/>
            <p:cNvGrpSpPr/>
            <p:nvPr userDrawn="1"/>
          </p:nvGrpSpPr>
          <p:grpSpPr>
            <a:xfrm>
              <a:off x="623443" y="151850"/>
              <a:ext cx="7897115" cy="65704"/>
              <a:chOff x="623443" y="590847"/>
              <a:chExt cx="7897115" cy="65704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623443" y="600521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rgbClr val="0038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b="1" i="0">
                  <a:latin typeface="NanumGothicExtraBold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452386" y="600521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b="1" i="0">
                  <a:latin typeface="NanumGothicExtraBold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419534" y="590847"/>
                <a:ext cx="65704" cy="65704"/>
              </a:xfrm>
              <a:prstGeom prst="ellipse">
                <a:avLst/>
              </a:prstGeom>
              <a:solidFill>
                <a:srgbClr val="007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b="1" i="0">
                  <a:latin typeface="NanumGothicExtraBold"/>
                </a:endParaRPr>
              </a:p>
            </p:txBody>
          </p:sp>
        </p:grpSp>
        <p:grpSp>
          <p:nvGrpSpPr>
            <p:cNvPr id="11" name="그룹 10"/>
            <p:cNvGrpSpPr/>
            <p:nvPr userDrawn="1"/>
          </p:nvGrpSpPr>
          <p:grpSpPr>
            <a:xfrm>
              <a:off x="623443" y="752090"/>
              <a:ext cx="7897115" cy="65704"/>
              <a:chOff x="623443" y="1284820"/>
              <a:chExt cx="7897115" cy="65704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623443" y="1294494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b="1" i="0">
                  <a:latin typeface="NanumGothicExtraBold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1452386" y="1294494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b="1" i="0">
                  <a:latin typeface="NanumGothicExtraBold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419534" y="1284820"/>
                <a:ext cx="65704" cy="6570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lvl="0" algn="ctr">
                  <a:defRPr/>
                </a:pPr>
                <a:endParaRPr lang="ko-KR" altLang="en-US" b="1" i="0">
                  <a:latin typeface="NanumGothicExtraBold"/>
                </a:endParaRPr>
              </a:p>
            </p:txBody>
          </p:sp>
        </p:grpSp>
      </p:grp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00915" y="6646539"/>
            <a:ext cx="342170" cy="123111"/>
          </a:xfrm>
          <a:prstGeom prst="rect">
            <a:avLst/>
          </a:prstGeom>
        </p:spPr>
        <p:txBody>
          <a:bodyPr vert="horz" wrap="square" lIns="0" tIns="0" rIns="0" bIns="0" anchor="ctr">
            <a:spAutoFit/>
          </a:bodyPr>
          <a:lstStyle>
            <a:lvl1pPr algn="ctr">
              <a:defRPr sz="800">
                <a:ln w="9525"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/>
                <a:ea typeface="나눔스퀘어 bold"/>
              </a:defRPr>
            </a:lvl1pPr>
          </a:lstStyle>
          <a:p>
            <a:pPr lvl="0">
              <a:defRPr/>
            </a:pPr>
            <a:fld id="{41B8E6F8-6D1B-4E04-A381-DA25B172372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  <p:pic>
        <p:nvPicPr>
          <p:cNvPr id="16" name="그림 1"/>
          <p:cNvPicPr>
            <a:picLocks noChangeAspect="1"/>
          </p:cNvPicPr>
          <p:nvPr userDrawn="1"/>
        </p:nvPicPr>
        <p:blipFill rotWithShape="1">
          <a:blip r:embed="rId15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 userDrawn="1"/>
        </p:nvPicPr>
        <p:blipFill rotWithShape="1">
          <a:blip r:embed="rId16"/>
          <a:stretch>
            <a:fillRect/>
          </a:stretch>
        </p:blipFill>
        <p:spPr>
          <a:xfrm>
            <a:off x="71164" y="6594882"/>
            <a:ext cx="1713318" cy="19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211872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  <p:sldLayoutId id="2147483690" r:id="rId12"/>
  </p:sldLayoutIdLst>
  <p:transition/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2400" kern="1200" spc="-80" dirty="0">
          <a:ln w="9525">
            <a:solidFill>
              <a:schemeClr val="accent1">
                <a:alpha val="0"/>
              </a:schemeClr>
            </a:solidFill>
          </a:ln>
          <a:solidFill>
            <a:srgbClr val="003878"/>
          </a:solidFill>
          <a:effectLst/>
          <a:latin typeface="페이퍼로지 5 Medium"/>
          <a:ea typeface="페이퍼로지 5 Medium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54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5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13" Type="http://schemas.openxmlformats.org/officeDocument/2006/relationships/image" Target="../media/image48.svg"/><Relationship Id="rId3" Type="http://schemas.openxmlformats.org/officeDocument/2006/relationships/image" Target="../media/image59.png"/><Relationship Id="rId7" Type="http://schemas.openxmlformats.org/officeDocument/2006/relationships/image" Target="../media/image54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53.png"/><Relationship Id="rId11" Type="http://schemas.openxmlformats.org/officeDocument/2006/relationships/image" Target="../media/image38.png"/><Relationship Id="rId5" Type="http://schemas.openxmlformats.org/officeDocument/2006/relationships/image" Target="../media/image46.svg"/><Relationship Id="rId15" Type="http://schemas.openxmlformats.org/officeDocument/2006/relationships/image" Target="../media/image61.svg"/><Relationship Id="rId10" Type="http://schemas.openxmlformats.org/officeDocument/2006/relationships/image" Target="../media/image37.svg"/><Relationship Id="rId4" Type="http://schemas.openxmlformats.org/officeDocument/2006/relationships/image" Target="../media/image45.png"/><Relationship Id="rId9" Type="http://schemas.openxmlformats.org/officeDocument/2006/relationships/image" Target="../media/image36.png"/><Relationship Id="rId14" Type="http://schemas.openxmlformats.org/officeDocument/2006/relationships/image" Target="../media/image6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65.png"/><Relationship Id="rId5" Type="http://schemas.openxmlformats.org/officeDocument/2006/relationships/image" Target="../media/image7.tif"/><Relationship Id="rId4" Type="http://schemas.openxmlformats.org/officeDocument/2006/relationships/image" Target="../media/image6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13" Type="http://schemas.openxmlformats.org/officeDocument/2006/relationships/image" Target="../media/image34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5" Type="http://schemas.openxmlformats.org/officeDocument/2006/relationships/image" Target="../media/image35.png"/><Relationship Id="rId10" Type="http://schemas.openxmlformats.org/officeDocument/2006/relationships/image" Target="../media/image31.png"/><Relationship Id="rId4" Type="http://schemas.openxmlformats.org/officeDocument/2006/relationships/image" Target="../media/image25.svg"/><Relationship Id="rId9" Type="http://schemas.openxmlformats.org/officeDocument/2006/relationships/image" Target="../media/image30.png"/><Relationship Id="rId1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39.png"/><Relationship Id="rId7" Type="http://schemas.openxmlformats.org/officeDocument/2006/relationships/image" Target="../media/image48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5.xml"/><Relationship Id="rId6" Type="http://schemas.openxmlformats.org/officeDocument/2006/relationships/image" Target="../media/image47.png"/><Relationship Id="rId5" Type="http://schemas.openxmlformats.org/officeDocument/2006/relationships/image" Target="../media/image46.svg"/><Relationship Id="rId4" Type="http://schemas.openxmlformats.org/officeDocument/2006/relationships/image" Target="../media/image45.png"/><Relationship Id="rId9" Type="http://schemas.openxmlformats.org/officeDocument/2006/relationships/image" Target="../media/image4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908936" y="6515280"/>
            <a:ext cx="1145767" cy="249875"/>
          </a:xfrm>
          <a:prstGeom prst="rect">
            <a:avLst/>
          </a:prstGeom>
        </p:spPr>
      </p:pic>
      <p:pic>
        <p:nvPicPr>
          <p:cNvPr id="25" name="그림 2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0" y="1"/>
            <a:ext cx="9144000" cy="2973835"/>
          </a:xfrm>
          <a:prstGeom prst="rect">
            <a:avLst/>
          </a:prstGeom>
        </p:spPr>
      </p:pic>
      <p:pic>
        <p:nvPicPr>
          <p:cNvPr id="31" name="그림 3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4307962" y="2485540"/>
            <a:ext cx="4483331" cy="3537131"/>
          </a:xfrm>
          <a:prstGeom prst="rect">
            <a:avLst/>
          </a:prstGeom>
        </p:spPr>
      </p:pic>
      <p:sp>
        <p:nvSpPr>
          <p:cNvPr id="36" name="직사각형 35"/>
          <p:cNvSpPr/>
          <p:nvPr/>
        </p:nvSpPr>
        <p:spPr>
          <a:xfrm>
            <a:off x="542083" y="4372890"/>
            <a:ext cx="199455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95666">
              <a:defRPr/>
            </a:pPr>
            <a:r>
              <a:rPr lang="en-US" altLang="ko-KR" sz="1600" b="1" dirty="0">
                <a:ln w="9525">
                  <a:solidFill>
                    <a:srgbClr val="286AA8">
                      <a:alpha val="0"/>
                    </a:srgbClr>
                  </a:solidFill>
                </a:ln>
                <a:solidFill>
                  <a:srgbClr val="000000">
                    <a:lumMod val="95000"/>
                    <a:lumOff val="5000"/>
                  </a:srgbClr>
                </a:solidFill>
                <a:latin typeface="나눔스퀘어_ac Bold"/>
                <a:ea typeface="나눔스퀘어_ac Bold"/>
              </a:rPr>
              <a:t>2025</a:t>
            </a:r>
            <a:r>
              <a:rPr lang="ko-KR" altLang="en-US" sz="1600" b="1">
                <a:ln w="9525">
                  <a:solidFill>
                    <a:srgbClr val="286AA8">
                      <a:alpha val="0"/>
                    </a:srgbClr>
                  </a:solidFill>
                </a:ln>
                <a:solidFill>
                  <a:srgbClr val="000000">
                    <a:lumMod val="95000"/>
                    <a:lumOff val="5000"/>
                  </a:srgbClr>
                </a:solidFill>
                <a:latin typeface="나눔스퀘어_ac Bold"/>
                <a:ea typeface="나눔스퀘어_ac Bold"/>
              </a:rPr>
              <a:t>년 </a:t>
            </a:r>
            <a:r>
              <a:rPr lang="en-US" altLang="ko-KR" sz="1600" b="1">
                <a:ln w="9525">
                  <a:solidFill>
                    <a:srgbClr val="286AA8">
                      <a:alpha val="0"/>
                    </a:srgbClr>
                  </a:solidFill>
                </a:ln>
                <a:solidFill>
                  <a:srgbClr val="000000">
                    <a:lumMod val="95000"/>
                    <a:lumOff val="5000"/>
                  </a:srgbClr>
                </a:solidFill>
                <a:latin typeface="나눔스퀘어_ac Bold"/>
                <a:ea typeface="나눔스퀘어_ac Bold"/>
              </a:rPr>
              <a:t>1</a:t>
            </a:r>
            <a:r>
              <a:rPr lang="en-US" altLang="ko-KR" sz="1600" b="1" dirty="0">
                <a:ln w="9525">
                  <a:solidFill>
                    <a:srgbClr val="286AA8">
                      <a:alpha val="0"/>
                    </a:srgbClr>
                  </a:solidFill>
                </a:ln>
                <a:solidFill>
                  <a:srgbClr val="000000">
                    <a:lumMod val="95000"/>
                    <a:lumOff val="5000"/>
                  </a:srgbClr>
                </a:solidFill>
                <a:latin typeface="나눔스퀘어_ac Bold"/>
                <a:ea typeface="나눔스퀘어_ac Bold"/>
              </a:rPr>
              <a:t>0</a:t>
            </a:r>
            <a:r>
              <a:rPr lang="ko-KR" altLang="en-US" sz="1600" b="1">
                <a:ln w="9525">
                  <a:solidFill>
                    <a:srgbClr val="286AA8">
                      <a:alpha val="0"/>
                    </a:srgbClr>
                  </a:solidFill>
                </a:ln>
                <a:solidFill>
                  <a:srgbClr val="000000">
                    <a:lumMod val="95000"/>
                    <a:lumOff val="5000"/>
                  </a:srgbClr>
                </a:solidFill>
                <a:latin typeface="나눔스퀘어_ac Bold"/>
                <a:ea typeface="나눔스퀘어_ac Bold"/>
              </a:rPr>
              <a:t>월 </a:t>
            </a:r>
            <a:r>
              <a:rPr lang="en-US" altLang="ko-KR" sz="1600" b="1">
                <a:ln w="9525">
                  <a:solidFill>
                    <a:srgbClr val="286AA8">
                      <a:alpha val="0"/>
                    </a:srgbClr>
                  </a:solidFill>
                </a:ln>
                <a:solidFill>
                  <a:srgbClr val="000000">
                    <a:lumMod val="95000"/>
                    <a:lumOff val="5000"/>
                  </a:srgbClr>
                </a:solidFill>
                <a:latin typeface="나눔스퀘어_ac Bold"/>
                <a:ea typeface="나눔스퀘어_ac Bold"/>
              </a:rPr>
              <a:t>31</a:t>
            </a:r>
            <a:r>
              <a:rPr lang="ko-KR" altLang="en-US" sz="1600" b="1">
                <a:ln w="9525">
                  <a:solidFill>
                    <a:srgbClr val="286AA8">
                      <a:alpha val="0"/>
                    </a:srgbClr>
                  </a:solidFill>
                </a:ln>
                <a:solidFill>
                  <a:srgbClr val="000000">
                    <a:lumMod val="95000"/>
                    <a:lumOff val="5000"/>
                  </a:srgbClr>
                </a:solidFill>
                <a:latin typeface="나눔스퀘어_ac Bold"/>
                <a:ea typeface="나눔스퀘어_ac Bold"/>
              </a:rPr>
              <a:t>일</a:t>
            </a:r>
            <a:endParaRPr lang="ko-KR" altLang="en-US" sz="1600" b="1" dirty="0">
              <a:solidFill>
                <a:srgbClr val="000000">
                  <a:lumMod val="95000"/>
                  <a:lumOff val="5000"/>
                </a:srgbClr>
              </a:solidFill>
              <a:latin typeface="나눔스퀘어_ac Bold"/>
              <a:ea typeface="나눔스퀘어_ac Bold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1D065B-8130-7448-95EA-43DFB7127E2A}"/>
              </a:ext>
            </a:extLst>
          </p:cNvPr>
          <p:cNvSpPr txBox="1"/>
          <p:nvPr/>
        </p:nvSpPr>
        <p:spPr>
          <a:xfrm>
            <a:off x="312661" y="1163755"/>
            <a:ext cx="568617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3600" b="1">
                <a:solidFill>
                  <a:srgbClr val="FDFFAE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부산항 체인포털 관제시스템 </a:t>
            </a:r>
            <a:br>
              <a:rPr kumimoji="1" lang="en-US" altLang="ko-KR" sz="3600" b="1">
                <a:solidFill>
                  <a:srgbClr val="FDFFAE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</a:br>
            <a:r>
              <a:rPr kumimoji="1" lang="ko-KR" altLang="en-US" sz="3600" b="1">
                <a:solidFill>
                  <a:srgbClr val="FDFFAE"/>
                </a:solidFill>
                <a:latin typeface="나눔스퀘어 ExtraBold" panose="020B0600000101010101" pitchFamily="34" charset="-127"/>
                <a:ea typeface="나눔스퀘어 ExtraBold" panose="020B0600000101010101" pitchFamily="34" charset="-127"/>
              </a:rPr>
              <a:t>고도화 현황 및 기술 아키텍처</a:t>
            </a:r>
            <a:endParaRPr kumimoji="1" lang="ko-Kore-KR" altLang="en-US" sz="3600" b="1" dirty="0">
              <a:solidFill>
                <a:srgbClr val="FDFFAE"/>
              </a:solidFill>
              <a:latin typeface="나눔스퀘어 ExtraBold" panose="020B0600000101010101" pitchFamily="34" charset="-127"/>
              <a:ea typeface="나눔스퀘어 ExtraBold" panose="020B0600000101010101" pitchFamily="34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6F7235-FD87-DBA8-D681-C1364B25D353}"/>
              </a:ext>
            </a:extLst>
          </p:cNvPr>
          <p:cNvSpPr txBox="1"/>
          <p:nvPr/>
        </p:nvSpPr>
        <p:spPr>
          <a:xfrm>
            <a:off x="542086" y="4700235"/>
            <a:ext cx="29001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b="1">
                <a:latin typeface="나눔스퀘어_ac Bold" panose="020B0600000101010101" pitchFamily="34" charset="-127"/>
                <a:ea typeface="나눔스퀘어_ac Bold" panose="020B0600000101010101" pitchFamily="34" charset="-127"/>
                <a:cs typeface="KoPubWorldDotum Bold" pitchFamily="2" charset="-127"/>
              </a:rPr>
              <a:t>(</a:t>
            </a:r>
            <a:r>
              <a:rPr kumimoji="1" lang="ko-KR" altLang="en-US" b="1">
                <a:latin typeface="나눔스퀘어_ac Bold" panose="020B0600000101010101" pitchFamily="34" charset="-127"/>
                <a:ea typeface="나눔스퀘어_ac Bold" panose="020B0600000101010101" pitchFamily="34" charset="-127"/>
                <a:cs typeface="KoPubWorldDotum Bold" pitchFamily="2" charset="-127"/>
              </a:rPr>
              <a:t>주</a:t>
            </a:r>
            <a:r>
              <a:rPr kumimoji="1" lang="en-US" altLang="ko-KR" b="1">
                <a:latin typeface="나눔스퀘어_ac Bold" panose="020B0600000101010101" pitchFamily="34" charset="-127"/>
                <a:ea typeface="나눔스퀘어_ac Bold" panose="020B0600000101010101" pitchFamily="34" charset="-127"/>
                <a:cs typeface="KoPubWorldDotum Bold" pitchFamily="2" charset="-127"/>
              </a:rPr>
              <a:t>)</a:t>
            </a:r>
            <a:r>
              <a:rPr kumimoji="1" lang="ko-KR" altLang="en-US" b="1">
                <a:latin typeface="나눔스퀘어_ac Bold" panose="020B0600000101010101" pitchFamily="34" charset="-127"/>
                <a:ea typeface="나눔스퀘어_ac Bold" panose="020B0600000101010101" pitchFamily="34" charset="-127"/>
                <a:cs typeface="KoPubWorldDotum Bold" pitchFamily="2" charset="-127"/>
              </a:rPr>
              <a:t> 스마트엠투엠 이동근 대리</a:t>
            </a:r>
            <a:endParaRPr kumimoji="1" lang="ko-Kore-KR" altLang="en-US" b="1">
              <a:latin typeface="나눔스퀘어_ac Bold" panose="020B0600000101010101" pitchFamily="34" charset="-127"/>
              <a:ea typeface="나눔스퀘어_ac Bold" panose="020B0600000101010101" pitchFamily="34" charset="-127"/>
              <a:cs typeface="KoPubWorldDotum 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1D23A92-79B3-CDF5-AA13-DA50DFE21905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1166" y="6515278"/>
            <a:ext cx="1713319" cy="1990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775592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F0B1D5-7DE9-0CD6-4A00-1D96ED0F2C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E3C814D3-015D-2DC5-BB96-65AE351BC121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10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8AF9834F-9325-C517-222A-5629B6A453FF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CDE474CC-C7AF-3B87-CE1B-D27CA206A6A0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1B73FFF0-799D-FE8F-CB2B-A5D514AAA7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558A898-FF05-DA56-89F5-96153DFEE361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7" name="모서리가 둥근 직사각형 108">
            <a:extLst>
              <a:ext uri="{FF2B5EF4-FFF2-40B4-BE49-F238E27FC236}">
                <a16:creationId xmlns:a16="http://schemas.microsoft.com/office/drawing/2014/main" id="{F69A00C6-70B9-623D-FFF0-DB50CD449D97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</a:t>
            </a: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3.1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실시간 모니터링 </a:t>
            </a: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– 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터미널별 리소스 모니터링 화면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B620745-89BE-36EE-1D77-C4993CEE8F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4739" y="1351634"/>
            <a:ext cx="5710381" cy="5328000"/>
          </a:xfrm>
          <a:prstGeom prst="rect">
            <a:avLst/>
          </a:prstGeom>
          <a:ln w="9525">
            <a:solidFill>
              <a:srgbClr val="67B9CF"/>
            </a:solidFill>
          </a:ln>
        </p:spPr>
      </p:pic>
      <p:sp>
        <p:nvSpPr>
          <p:cNvPr id="53" name="Shape 2">
            <a:extLst>
              <a:ext uri="{FF2B5EF4-FFF2-40B4-BE49-F238E27FC236}">
                <a16:creationId xmlns:a16="http://schemas.microsoft.com/office/drawing/2014/main" id="{2A454306-FF44-1678-3214-6FEA8DE05BD2}"/>
              </a:ext>
            </a:extLst>
          </p:cNvPr>
          <p:cNvSpPr/>
          <p:nvPr/>
        </p:nvSpPr>
        <p:spPr>
          <a:xfrm>
            <a:off x="6444171" y="1462787"/>
            <a:ext cx="2500044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25400">
            <a:solidFill>
              <a:srgbClr val="C00000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5" name="Text 3">
            <a:extLst>
              <a:ext uri="{FF2B5EF4-FFF2-40B4-BE49-F238E27FC236}">
                <a16:creationId xmlns:a16="http://schemas.microsoft.com/office/drawing/2014/main" id="{A1EBE949-8516-368B-B1AE-4CD4A88FD287}"/>
              </a:ext>
            </a:extLst>
          </p:cNvPr>
          <p:cNvSpPr/>
          <p:nvPr/>
        </p:nvSpPr>
        <p:spPr>
          <a:xfrm>
            <a:off x="6558827" y="1531075"/>
            <a:ext cx="1693632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다양한 리소스 메트릭 수집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6" name="Text 4">
            <a:extLst>
              <a:ext uri="{FF2B5EF4-FFF2-40B4-BE49-F238E27FC236}">
                <a16:creationId xmlns:a16="http://schemas.microsoft.com/office/drawing/2014/main" id="{FC7B49DC-05B7-6CE9-FD9F-F25F9D39B7FA}"/>
              </a:ext>
            </a:extLst>
          </p:cNvPr>
          <p:cNvSpPr/>
          <p:nvPr/>
        </p:nvSpPr>
        <p:spPr>
          <a:xfrm>
            <a:off x="6558828" y="1770271"/>
            <a:ext cx="2337762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Memory, Threads, Health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등의 다양한 메트릭을 수집해</a:t>
            </a:r>
            <a:b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</a:b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상세한 모니터링이 가능토록 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012161BC-6795-CEEE-965A-B92EF2FF8F2C}"/>
              </a:ext>
            </a:extLst>
          </p:cNvPr>
          <p:cNvSpPr/>
          <p:nvPr/>
        </p:nvSpPr>
        <p:spPr>
          <a:xfrm>
            <a:off x="5490746" y="2029063"/>
            <a:ext cx="236682" cy="158750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E3996ED7-D933-50C8-D1D5-30B98A0E8EC9}"/>
              </a:ext>
            </a:extLst>
          </p:cNvPr>
          <p:cNvSpPr/>
          <p:nvPr/>
        </p:nvSpPr>
        <p:spPr>
          <a:xfrm>
            <a:off x="4527550" y="2331903"/>
            <a:ext cx="1225550" cy="553272"/>
          </a:xfrm>
          <a:prstGeom prst="rect">
            <a:avLst/>
          </a:prstGeom>
          <a:noFill/>
          <a:ln w="31750" cap="flat" cmpd="sng" algn="ctr">
            <a:solidFill>
              <a:srgbClr val="C0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0A7AB450-05BC-1E6F-5929-BB748671BAB8}"/>
              </a:ext>
            </a:extLst>
          </p:cNvPr>
          <p:cNvCxnSpPr>
            <a:cxnSpLocks/>
            <a:stCxn id="8" idx="3"/>
            <a:endCxn id="53" idx="1"/>
          </p:cNvCxnSpPr>
          <p:nvPr/>
        </p:nvCxnSpPr>
        <p:spPr>
          <a:xfrm flipV="1">
            <a:off x="5753100" y="1785613"/>
            <a:ext cx="691071" cy="822926"/>
          </a:xfrm>
          <a:prstGeom prst="bentConnector3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연결선: 꺾임 18">
            <a:extLst>
              <a:ext uri="{FF2B5EF4-FFF2-40B4-BE49-F238E27FC236}">
                <a16:creationId xmlns:a16="http://schemas.microsoft.com/office/drawing/2014/main" id="{03F968D9-EAB6-246F-E60C-B1CAF8B046FA}"/>
              </a:ext>
            </a:extLst>
          </p:cNvPr>
          <p:cNvCxnSpPr>
            <a:cxnSpLocks/>
            <a:stCxn id="6" idx="3"/>
            <a:endCxn id="53" idx="1"/>
          </p:cNvCxnSpPr>
          <p:nvPr/>
        </p:nvCxnSpPr>
        <p:spPr>
          <a:xfrm flipV="1">
            <a:off x="5727428" y="1785613"/>
            <a:ext cx="716743" cy="322825"/>
          </a:xfrm>
          <a:prstGeom prst="bentConnector3">
            <a:avLst/>
          </a:prstGeom>
          <a:ln w="22225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Shape 2">
            <a:extLst>
              <a:ext uri="{FF2B5EF4-FFF2-40B4-BE49-F238E27FC236}">
                <a16:creationId xmlns:a16="http://schemas.microsoft.com/office/drawing/2014/main" id="{F2FA6AEB-5138-CC1F-6CCB-425A82FD2858}"/>
              </a:ext>
            </a:extLst>
          </p:cNvPr>
          <p:cNvSpPr/>
          <p:nvPr/>
        </p:nvSpPr>
        <p:spPr>
          <a:xfrm>
            <a:off x="3227384" y="3327175"/>
            <a:ext cx="2500044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25400">
            <a:solidFill>
              <a:srgbClr val="FFC000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9" name="Text 3">
            <a:extLst>
              <a:ext uri="{FF2B5EF4-FFF2-40B4-BE49-F238E27FC236}">
                <a16:creationId xmlns:a16="http://schemas.microsoft.com/office/drawing/2014/main" id="{23AF91F7-7DBD-6F0D-CAFA-51EA747FBD4A}"/>
              </a:ext>
            </a:extLst>
          </p:cNvPr>
          <p:cNvSpPr/>
          <p:nvPr/>
        </p:nvSpPr>
        <p:spPr>
          <a:xfrm>
            <a:off x="3342039" y="3395463"/>
            <a:ext cx="1693632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실시간 모니터링 제공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0" name="Text 4">
            <a:extLst>
              <a:ext uri="{FF2B5EF4-FFF2-40B4-BE49-F238E27FC236}">
                <a16:creationId xmlns:a16="http://schemas.microsoft.com/office/drawing/2014/main" id="{715734B3-8D9F-C808-26CB-82B8F85663AA}"/>
              </a:ext>
            </a:extLst>
          </p:cNvPr>
          <p:cNvSpPr/>
          <p:nvPr/>
        </p:nvSpPr>
        <p:spPr>
          <a:xfrm>
            <a:off x="3342039" y="3634659"/>
            <a:ext cx="2019163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수집된 메트릭에 대한 실시간 모니터링을 제공하여</a:t>
            </a: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 </a:t>
            </a:r>
            <a:b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</a:br>
            <a:r>
              <a:rPr lang="ko-KR" alt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장애 발생을 미연에 예측 가능합니다</a:t>
            </a: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21545496"/>
      </p:ext>
    </p:extLst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AD57E-260E-AD74-F6E7-E9ADF9BCC4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0F64E202-7D25-01AD-CFF0-C7A8F1F4B9FE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11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BEFC0A2-64BF-C508-2098-E3B4752CFE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F62B18B8-5EA4-7311-56B0-D4ED958451BB}"/>
              </a:ext>
            </a:extLst>
          </p:cNvPr>
          <p:cNvSpPr/>
          <p:nvPr/>
        </p:nvSpPr>
        <p:spPr>
          <a:xfrm>
            <a:off x="6220333" y="4799760"/>
            <a:ext cx="2838832" cy="1085349"/>
          </a:xfrm>
          <a:prstGeom prst="roundRect">
            <a:avLst>
              <a:gd name="adj" fmla="val 3772"/>
            </a:avLst>
          </a:prstGeom>
          <a:noFill/>
          <a:ln w="1905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Shape 5">
            <a:extLst>
              <a:ext uri="{FF2B5EF4-FFF2-40B4-BE49-F238E27FC236}">
                <a16:creationId xmlns:a16="http://schemas.microsoft.com/office/drawing/2014/main" id="{23DEAA66-9A8A-049D-0A7A-63EF0F369780}"/>
              </a:ext>
            </a:extLst>
          </p:cNvPr>
          <p:cNvSpPr/>
          <p:nvPr/>
        </p:nvSpPr>
        <p:spPr>
          <a:xfrm>
            <a:off x="6228842" y="4798748"/>
            <a:ext cx="2832238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Shape 8">
            <a:extLst>
              <a:ext uri="{FF2B5EF4-FFF2-40B4-BE49-F238E27FC236}">
                <a16:creationId xmlns:a16="http://schemas.microsoft.com/office/drawing/2014/main" id="{F07875EA-32EA-1538-80BE-4442CB1D63FD}"/>
              </a:ext>
            </a:extLst>
          </p:cNvPr>
          <p:cNvSpPr/>
          <p:nvPr/>
        </p:nvSpPr>
        <p:spPr>
          <a:xfrm>
            <a:off x="6220334" y="5161712"/>
            <a:ext cx="2838832" cy="362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31A1D472-2B77-C9D2-2432-0C1F9A1E14D3}"/>
              </a:ext>
            </a:extLst>
          </p:cNvPr>
          <p:cNvSpPr/>
          <p:nvPr/>
        </p:nvSpPr>
        <p:spPr>
          <a:xfrm>
            <a:off x="6228842" y="5523664"/>
            <a:ext cx="2832238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62D2CDBC-9DA3-74C8-F991-AE8106D23F98}"/>
              </a:ext>
            </a:extLst>
          </p:cNvPr>
          <p:cNvSpPr/>
          <p:nvPr/>
        </p:nvSpPr>
        <p:spPr>
          <a:xfrm>
            <a:off x="6320043" y="4798748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Language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" name="Text 3">
            <a:extLst>
              <a:ext uri="{FF2B5EF4-FFF2-40B4-BE49-F238E27FC236}">
                <a16:creationId xmlns:a16="http://schemas.microsoft.com/office/drawing/2014/main" id="{48FDF23C-D859-25D3-B8ED-9DF806537025}"/>
              </a:ext>
            </a:extLst>
          </p:cNvPr>
          <p:cNvSpPr/>
          <p:nvPr/>
        </p:nvSpPr>
        <p:spPr>
          <a:xfrm>
            <a:off x="8055450" y="4791883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Java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28" name="그래픽 27">
            <a:extLst>
              <a:ext uri="{FF2B5EF4-FFF2-40B4-BE49-F238E27FC236}">
                <a16:creationId xmlns:a16="http://schemas.microsoft.com/office/drawing/2014/main" id="{D0E1D267-97A2-79A8-020C-C5C2DC1AD03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424261" y="4844496"/>
            <a:ext cx="256845" cy="256845"/>
          </a:xfrm>
          <a:prstGeom prst="rect">
            <a:avLst/>
          </a:prstGeom>
        </p:spPr>
      </p:pic>
      <p:sp>
        <p:nvSpPr>
          <p:cNvPr id="29" name="Text 3">
            <a:extLst>
              <a:ext uri="{FF2B5EF4-FFF2-40B4-BE49-F238E27FC236}">
                <a16:creationId xmlns:a16="http://schemas.microsoft.com/office/drawing/2014/main" id="{F0C9176E-65AC-CAE8-84CF-F84F7C21D61A}"/>
              </a:ext>
            </a:extLst>
          </p:cNvPr>
          <p:cNvSpPr/>
          <p:nvPr/>
        </p:nvSpPr>
        <p:spPr>
          <a:xfrm>
            <a:off x="6320043" y="5160887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Framework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Text 3">
            <a:extLst>
              <a:ext uri="{FF2B5EF4-FFF2-40B4-BE49-F238E27FC236}">
                <a16:creationId xmlns:a16="http://schemas.microsoft.com/office/drawing/2014/main" id="{C8016EAD-4768-DBCC-1CF0-37ABA68795D0}"/>
              </a:ext>
            </a:extLst>
          </p:cNvPr>
          <p:cNvSpPr/>
          <p:nvPr/>
        </p:nvSpPr>
        <p:spPr>
          <a:xfrm>
            <a:off x="7652498" y="5160887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Spring Boot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31" name="Picture 2" descr="Icon Spring Framework Svg Spring Framework Log Spring Boot Logo Vector Art  Looking Stock">
            <a:extLst>
              <a:ext uri="{FF2B5EF4-FFF2-40B4-BE49-F238E27FC236}">
                <a16:creationId xmlns:a16="http://schemas.microsoft.com/office/drawing/2014/main" id="{90F48306-DADA-FF23-27A6-FA3A69B945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22634" y="5223284"/>
            <a:ext cx="546438" cy="2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Text 3">
            <a:extLst>
              <a:ext uri="{FF2B5EF4-FFF2-40B4-BE49-F238E27FC236}">
                <a16:creationId xmlns:a16="http://schemas.microsoft.com/office/drawing/2014/main" id="{651ABC03-F85C-596A-EFBE-83ED5BE3A2CC}"/>
              </a:ext>
            </a:extLst>
          </p:cNvPr>
          <p:cNvSpPr/>
          <p:nvPr/>
        </p:nvSpPr>
        <p:spPr>
          <a:xfrm>
            <a:off x="6320043" y="5523040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Database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AA0F8DFF-BD60-7511-5E55-ECC27003C738}"/>
              </a:ext>
            </a:extLst>
          </p:cNvPr>
          <p:cNvSpPr/>
          <p:nvPr/>
        </p:nvSpPr>
        <p:spPr>
          <a:xfrm>
            <a:off x="7807414" y="5523040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MariaDB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34" name="Picture 6">
            <a:extLst>
              <a:ext uri="{FF2B5EF4-FFF2-40B4-BE49-F238E27FC236}">
                <a16:creationId xmlns:a16="http://schemas.microsoft.com/office/drawing/2014/main" id="{24091BFD-8A63-E7C2-5748-ABB6FD5707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18481" y="5579265"/>
            <a:ext cx="468404" cy="2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9" name="Shape 2">
            <a:extLst>
              <a:ext uri="{FF2B5EF4-FFF2-40B4-BE49-F238E27FC236}">
                <a16:creationId xmlns:a16="http://schemas.microsoft.com/office/drawing/2014/main" id="{8A6BD706-95B2-F660-055A-290FFB909FD8}"/>
              </a:ext>
            </a:extLst>
          </p:cNvPr>
          <p:cNvSpPr/>
          <p:nvPr/>
        </p:nvSpPr>
        <p:spPr>
          <a:xfrm>
            <a:off x="6235574" y="1498905"/>
            <a:ext cx="2823592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60" name="Image 0" descr="preencoded.png">
            <a:extLst>
              <a:ext uri="{FF2B5EF4-FFF2-40B4-BE49-F238E27FC236}">
                <a16:creationId xmlns:a16="http://schemas.microsoft.com/office/drawing/2014/main" id="{E6D4E98A-1400-B443-77A6-528EBEB964F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0333" y="1498905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1" name="Text 3">
            <a:extLst>
              <a:ext uri="{FF2B5EF4-FFF2-40B4-BE49-F238E27FC236}">
                <a16:creationId xmlns:a16="http://schemas.microsoft.com/office/drawing/2014/main" id="{051C97FA-AE82-B88A-421F-2FDCCB249900}"/>
              </a:ext>
            </a:extLst>
          </p:cNvPr>
          <p:cNvSpPr/>
          <p:nvPr/>
        </p:nvSpPr>
        <p:spPr>
          <a:xfrm>
            <a:off x="6350228" y="1567193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차량 운송 현황 제공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2" name="Text 4">
            <a:extLst>
              <a:ext uri="{FF2B5EF4-FFF2-40B4-BE49-F238E27FC236}">
                <a16:creationId xmlns:a16="http://schemas.microsoft.com/office/drawing/2014/main" id="{1CC56971-FAA8-BF3E-FD58-527A5C45B7B9}"/>
              </a:ext>
            </a:extLst>
          </p:cNvPr>
          <p:cNvSpPr/>
          <p:nvPr/>
        </p:nvSpPr>
        <p:spPr>
          <a:xfrm>
            <a:off x="6350229" y="1806389"/>
            <a:ext cx="2634675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올컨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e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시스템과의 연동을 통해 종합적인 차량 운송 현황을 제공합니다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3" name="Shape 2">
            <a:extLst>
              <a:ext uri="{FF2B5EF4-FFF2-40B4-BE49-F238E27FC236}">
                <a16:creationId xmlns:a16="http://schemas.microsoft.com/office/drawing/2014/main" id="{B1D66383-5A9C-7CB5-3DD7-A02D9147735D}"/>
              </a:ext>
            </a:extLst>
          </p:cNvPr>
          <p:cNvSpPr/>
          <p:nvPr/>
        </p:nvSpPr>
        <p:spPr>
          <a:xfrm>
            <a:off x="6235574" y="2447397"/>
            <a:ext cx="2823592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64" name="Image 0" descr="preencoded.png">
            <a:extLst>
              <a:ext uri="{FF2B5EF4-FFF2-40B4-BE49-F238E27FC236}">
                <a16:creationId xmlns:a16="http://schemas.microsoft.com/office/drawing/2014/main" id="{EDE5F05A-4E53-3AB2-B265-A5C8DCABC8C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0333" y="2447397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5" name="Text 3">
            <a:extLst>
              <a:ext uri="{FF2B5EF4-FFF2-40B4-BE49-F238E27FC236}">
                <a16:creationId xmlns:a16="http://schemas.microsoft.com/office/drawing/2014/main" id="{23D5D4E4-98F0-60B9-FF5A-1D26AAFE16B6}"/>
              </a:ext>
            </a:extLst>
          </p:cNvPr>
          <p:cNvSpPr/>
          <p:nvPr/>
        </p:nvSpPr>
        <p:spPr>
          <a:xfrm>
            <a:off x="6350228" y="2515685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지속적 모니터링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6" name="Text 4">
            <a:extLst>
              <a:ext uri="{FF2B5EF4-FFF2-40B4-BE49-F238E27FC236}">
                <a16:creationId xmlns:a16="http://schemas.microsoft.com/office/drawing/2014/main" id="{ABB16CE2-03C6-F1D3-13BA-89D0F3110CA6}"/>
              </a:ext>
            </a:extLst>
          </p:cNvPr>
          <p:cNvSpPr/>
          <p:nvPr/>
        </p:nvSpPr>
        <p:spPr>
          <a:xfrm>
            <a:off x="6350229" y="2754881"/>
            <a:ext cx="2495321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실시간 추적 시스템을 통한 운송 현황의 모니터링이 가능합니다</a:t>
            </a: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7" name="Shape 2">
            <a:extLst>
              <a:ext uri="{FF2B5EF4-FFF2-40B4-BE49-F238E27FC236}">
                <a16:creationId xmlns:a16="http://schemas.microsoft.com/office/drawing/2014/main" id="{9C96BDF8-6A90-29A0-A7B7-764EFC1507DC}"/>
              </a:ext>
            </a:extLst>
          </p:cNvPr>
          <p:cNvSpPr/>
          <p:nvPr/>
        </p:nvSpPr>
        <p:spPr>
          <a:xfrm>
            <a:off x="6235574" y="3395889"/>
            <a:ext cx="2823592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68" name="Image 0" descr="preencoded.png">
            <a:extLst>
              <a:ext uri="{FF2B5EF4-FFF2-40B4-BE49-F238E27FC236}">
                <a16:creationId xmlns:a16="http://schemas.microsoft.com/office/drawing/2014/main" id="{1F841992-5A38-2617-1B80-3F1125DF816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20333" y="3395889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9" name="Text 3">
            <a:extLst>
              <a:ext uri="{FF2B5EF4-FFF2-40B4-BE49-F238E27FC236}">
                <a16:creationId xmlns:a16="http://schemas.microsoft.com/office/drawing/2014/main" id="{DDE0F724-C8C3-387F-8985-8191DB5E33FE}"/>
              </a:ext>
            </a:extLst>
          </p:cNvPr>
          <p:cNvSpPr/>
          <p:nvPr/>
        </p:nvSpPr>
        <p:spPr>
          <a:xfrm>
            <a:off x="6350228" y="3464177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관심차량 등록</a:t>
            </a:r>
          </a:p>
        </p:txBody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2D88D55E-A390-8A54-5CF5-710418E6EFAA}"/>
              </a:ext>
            </a:extLst>
          </p:cNvPr>
          <p:cNvSpPr/>
          <p:nvPr/>
        </p:nvSpPr>
        <p:spPr>
          <a:xfrm>
            <a:off x="6350229" y="3703373"/>
            <a:ext cx="3073538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관심차량 등록을 통해 차량 운송 현황 모니터링을 보다 편리하게 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A4AAA7-4941-3EDF-A588-67C56909E909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39945E32-BDB4-AC70-2651-CDF667A4C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ADC622E-6513-29F8-559D-7EE721AFF6A4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7" name="모서리가 둥근 직사각형 108">
            <a:extLst>
              <a:ext uri="{FF2B5EF4-FFF2-40B4-BE49-F238E27FC236}">
                <a16:creationId xmlns:a16="http://schemas.microsoft.com/office/drawing/2014/main" id="{E0829E7A-76A5-6639-105D-E967424109D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3.4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차량 관제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8" name="Picture 12">
            <a:extLst>
              <a:ext uri="{FF2B5EF4-FFF2-40B4-BE49-F238E27FC236}">
                <a16:creationId xmlns:a16="http://schemas.microsoft.com/office/drawing/2014/main" id="{7E3620A4-2489-68EC-49A6-3E405173014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0935" y="1498905"/>
            <a:ext cx="5928360" cy="4387723"/>
          </a:xfrm>
          <a:prstGeom prst="rect">
            <a:avLst/>
          </a:prstGeom>
          <a:noFill/>
          <a:ln>
            <a:solidFill>
              <a:srgbClr val="67B9CF"/>
            </a:solidFill>
          </a:ln>
          <a:effectLst/>
        </p:spPr>
      </p:pic>
    </p:spTree>
    <p:extLst>
      <p:ext uri="{BB962C8B-B14F-4D97-AF65-F5344CB8AC3E}">
        <p14:creationId xmlns:p14="http://schemas.microsoft.com/office/powerpoint/2010/main" val="3383168407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0A593A-8247-68EA-F331-2377E2BE09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38D9A0E4-03CC-FD3C-C291-8E2826FC33B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12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5901806-1DD1-88EB-3C58-FDB95B056D6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E48A8EE-C576-72CA-BDAA-BEB0B126DDE1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972790DF-9344-7735-7059-6A4FF0759B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1A87649-E7A0-94E7-3757-4D1901D0B3B2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7" name="모서리가 둥근 직사각형 108">
            <a:extLst>
              <a:ext uri="{FF2B5EF4-FFF2-40B4-BE49-F238E27FC236}">
                <a16:creationId xmlns:a16="http://schemas.microsoft.com/office/drawing/2014/main" id="{1DD50BDD-AA11-056F-9103-060B56F5375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3.4.1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차량 관제 </a:t>
            </a: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- </a:t>
            </a:r>
            <a:r>
              <a:rPr lang="ko-KR" altLang="en-US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운송차량 조회 화면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D8BD5422-D1BA-AF2D-7CAA-E6CBCB3421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2518" y="1267382"/>
            <a:ext cx="7262931" cy="5590617"/>
          </a:xfrm>
          <a:prstGeom prst="rect">
            <a:avLst/>
          </a:prstGeom>
          <a:ln>
            <a:solidFill>
              <a:srgbClr val="67B9CF"/>
            </a:solidFill>
          </a:ln>
        </p:spPr>
      </p:pic>
      <p:sp>
        <p:nvSpPr>
          <p:cNvPr id="59" name="Shape 2">
            <a:extLst>
              <a:ext uri="{FF2B5EF4-FFF2-40B4-BE49-F238E27FC236}">
                <a16:creationId xmlns:a16="http://schemas.microsoft.com/office/drawing/2014/main" id="{9D8DD604-BAA4-51F1-9E51-A384A314E863}"/>
              </a:ext>
            </a:extLst>
          </p:cNvPr>
          <p:cNvSpPr/>
          <p:nvPr/>
        </p:nvSpPr>
        <p:spPr>
          <a:xfrm>
            <a:off x="3441574" y="5933697"/>
            <a:ext cx="2823592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25400">
            <a:solidFill>
              <a:srgbClr val="0070C0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1" name="Text 3">
            <a:extLst>
              <a:ext uri="{FF2B5EF4-FFF2-40B4-BE49-F238E27FC236}">
                <a16:creationId xmlns:a16="http://schemas.microsoft.com/office/drawing/2014/main" id="{8F2DC5F1-848C-17A6-09EC-BACC79EF12EF}"/>
              </a:ext>
            </a:extLst>
          </p:cNvPr>
          <p:cNvSpPr/>
          <p:nvPr/>
        </p:nvSpPr>
        <p:spPr>
          <a:xfrm>
            <a:off x="3556228" y="6001985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차량 운송 현황 제공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2" name="Text 4">
            <a:extLst>
              <a:ext uri="{FF2B5EF4-FFF2-40B4-BE49-F238E27FC236}">
                <a16:creationId xmlns:a16="http://schemas.microsoft.com/office/drawing/2014/main" id="{088F8581-02CB-BB0B-82FD-E82ADCFEEAC5}"/>
              </a:ext>
            </a:extLst>
          </p:cNvPr>
          <p:cNvSpPr/>
          <p:nvPr/>
        </p:nvSpPr>
        <p:spPr>
          <a:xfrm>
            <a:off x="3556229" y="6241181"/>
            <a:ext cx="2634675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올컨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e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시스템과의 연동을 통해 종합적인 차량 운송 현황을 제공합니다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3" name="Shape 2">
            <a:extLst>
              <a:ext uri="{FF2B5EF4-FFF2-40B4-BE49-F238E27FC236}">
                <a16:creationId xmlns:a16="http://schemas.microsoft.com/office/drawing/2014/main" id="{E7884A25-F04C-5E4A-9BF9-C4241CD02A97}"/>
              </a:ext>
            </a:extLst>
          </p:cNvPr>
          <p:cNvSpPr/>
          <p:nvPr/>
        </p:nvSpPr>
        <p:spPr>
          <a:xfrm>
            <a:off x="3977070" y="3085030"/>
            <a:ext cx="2823592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25400">
            <a:solidFill>
              <a:srgbClr val="00B050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5" name="Text 3">
            <a:extLst>
              <a:ext uri="{FF2B5EF4-FFF2-40B4-BE49-F238E27FC236}">
                <a16:creationId xmlns:a16="http://schemas.microsoft.com/office/drawing/2014/main" id="{0EA7AC11-6DEC-E6A0-A881-1ED65BF546CF}"/>
              </a:ext>
            </a:extLst>
          </p:cNvPr>
          <p:cNvSpPr/>
          <p:nvPr/>
        </p:nvSpPr>
        <p:spPr>
          <a:xfrm>
            <a:off x="4091724" y="3153318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지속적 모니터링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6" name="Text 4">
            <a:extLst>
              <a:ext uri="{FF2B5EF4-FFF2-40B4-BE49-F238E27FC236}">
                <a16:creationId xmlns:a16="http://schemas.microsoft.com/office/drawing/2014/main" id="{0FFFA6D3-535F-D956-25AF-513F906F6718}"/>
              </a:ext>
            </a:extLst>
          </p:cNvPr>
          <p:cNvSpPr/>
          <p:nvPr/>
        </p:nvSpPr>
        <p:spPr>
          <a:xfrm>
            <a:off x="4091725" y="3392514"/>
            <a:ext cx="2495321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실시간 추적 시스템을 통한 운송 현황의 모니터링이 가능합니다</a:t>
            </a: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7" name="Shape 2">
            <a:extLst>
              <a:ext uri="{FF2B5EF4-FFF2-40B4-BE49-F238E27FC236}">
                <a16:creationId xmlns:a16="http://schemas.microsoft.com/office/drawing/2014/main" id="{CFC71512-12A1-85F3-1F5B-CC0797C3B04F}"/>
              </a:ext>
            </a:extLst>
          </p:cNvPr>
          <p:cNvSpPr/>
          <p:nvPr/>
        </p:nvSpPr>
        <p:spPr>
          <a:xfrm>
            <a:off x="4073883" y="1620082"/>
            <a:ext cx="2823592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25400">
            <a:solidFill>
              <a:srgbClr val="FFC000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9" name="Text 3">
            <a:extLst>
              <a:ext uri="{FF2B5EF4-FFF2-40B4-BE49-F238E27FC236}">
                <a16:creationId xmlns:a16="http://schemas.microsoft.com/office/drawing/2014/main" id="{2EBA7FA3-D437-9E64-CEAF-8AC4D878429B}"/>
              </a:ext>
            </a:extLst>
          </p:cNvPr>
          <p:cNvSpPr/>
          <p:nvPr/>
        </p:nvSpPr>
        <p:spPr>
          <a:xfrm>
            <a:off x="4188537" y="1688370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관심차량 등록</a:t>
            </a:r>
          </a:p>
        </p:txBody>
      </p:sp>
      <p:sp>
        <p:nvSpPr>
          <p:cNvPr id="70" name="Text 4">
            <a:extLst>
              <a:ext uri="{FF2B5EF4-FFF2-40B4-BE49-F238E27FC236}">
                <a16:creationId xmlns:a16="http://schemas.microsoft.com/office/drawing/2014/main" id="{F96112CE-9B6E-7178-4348-C785822A6579}"/>
              </a:ext>
            </a:extLst>
          </p:cNvPr>
          <p:cNvSpPr/>
          <p:nvPr/>
        </p:nvSpPr>
        <p:spPr>
          <a:xfrm>
            <a:off x="4188538" y="1927566"/>
            <a:ext cx="3073538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관심차량 등록을 통해 차량 운송 현황 모니터링을 보다 편리하게 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89FC19A7-AE00-C18A-0310-78D591C4F079}"/>
              </a:ext>
            </a:extLst>
          </p:cNvPr>
          <p:cNvSpPr/>
          <p:nvPr/>
        </p:nvSpPr>
        <p:spPr>
          <a:xfrm>
            <a:off x="984250" y="1620082"/>
            <a:ext cx="2150657" cy="291335"/>
          </a:xfrm>
          <a:prstGeom prst="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6" name="연결선: 꺾임 5">
            <a:extLst>
              <a:ext uri="{FF2B5EF4-FFF2-40B4-BE49-F238E27FC236}">
                <a16:creationId xmlns:a16="http://schemas.microsoft.com/office/drawing/2014/main" id="{34DD4591-5AB1-7546-D9A1-C2B9DB07AF23}"/>
              </a:ext>
            </a:extLst>
          </p:cNvPr>
          <p:cNvCxnSpPr>
            <a:cxnSpLocks/>
            <a:stCxn id="4" idx="3"/>
            <a:endCxn id="67" idx="1"/>
          </p:cNvCxnSpPr>
          <p:nvPr/>
        </p:nvCxnSpPr>
        <p:spPr>
          <a:xfrm>
            <a:off x="3134907" y="1765750"/>
            <a:ext cx="938976" cy="177158"/>
          </a:xfrm>
          <a:prstGeom prst="bentConnector3">
            <a:avLst>
              <a:gd name="adj1" fmla="val 50000"/>
            </a:avLst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889C557-F44F-9240-5D55-3442F676CC27}"/>
              </a:ext>
            </a:extLst>
          </p:cNvPr>
          <p:cNvSpPr/>
          <p:nvPr/>
        </p:nvSpPr>
        <p:spPr>
          <a:xfrm>
            <a:off x="3138547" y="3917022"/>
            <a:ext cx="4506853" cy="1497966"/>
          </a:xfrm>
          <a:prstGeom prst="rect">
            <a:avLst/>
          </a:prstGeom>
          <a:noFill/>
          <a:ln w="31750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연결선: 꺾임 13">
            <a:extLst>
              <a:ext uri="{FF2B5EF4-FFF2-40B4-BE49-F238E27FC236}">
                <a16:creationId xmlns:a16="http://schemas.microsoft.com/office/drawing/2014/main" id="{7502FEE5-FE86-CE17-941E-815B4B812633}"/>
              </a:ext>
            </a:extLst>
          </p:cNvPr>
          <p:cNvCxnSpPr>
            <a:cxnSpLocks/>
            <a:stCxn id="12" idx="0"/>
            <a:endCxn id="63" idx="2"/>
          </p:cNvCxnSpPr>
          <p:nvPr/>
        </p:nvCxnSpPr>
        <p:spPr>
          <a:xfrm rot="16200000" flipV="1">
            <a:off x="5297250" y="3822298"/>
            <a:ext cx="186341" cy="3108"/>
          </a:xfrm>
          <a:prstGeom prst="bentConnector3">
            <a:avLst>
              <a:gd name="adj1" fmla="val 50000"/>
            </a:avLst>
          </a:prstGeom>
          <a:ln w="22225">
            <a:solidFill>
              <a:srgbClr val="00B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B6F114CD-4216-87C4-C376-BB99420E0D11}"/>
              </a:ext>
            </a:extLst>
          </p:cNvPr>
          <p:cNvSpPr/>
          <p:nvPr/>
        </p:nvSpPr>
        <p:spPr>
          <a:xfrm>
            <a:off x="984250" y="2247301"/>
            <a:ext cx="1997544" cy="4160292"/>
          </a:xfrm>
          <a:prstGeom prst="rect">
            <a:avLst/>
          </a:prstGeom>
          <a:noFill/>
          <a:ln w="31750" cap="flat" cmpd="sng" algn="ctr">
            <a:solidFill>
              <a:srgbClr val="0070C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연결선: 꺾임 34">
            <a:extLst>
              <a:ext uri="{FF2B5EF4-FFF2-40B4-BE49-F238E27FC236}">
                <a16:creationId xmlns:a16="http://schemas.microsoft.com/office/drawing/2014/main" id="{782C17AA-A6DF-1482-49A3-68916537F319}"/>
              </a:ext>
            </a:extLst>
          </p:cNvPr>
          <p:cNvCxnSpPr>
            <a:cxnSpLocks/>
            <a:stCxn id="24" idx="2"/>
            <a:endCxn id="59" idx="1"/>
          </p:cNvCxnSpPr>
          <p:nvPr/>
        </p:nvCxnSpPr>
        <p:spPr>
          <a:xfrm rot="5400000" flipH="1" flipV="1">
            <a:off x="2636763" y="5602782"/>
            <a:ext cx="151070" cy="1458552"/>
          </a:xfrm>
          <a:prstGeom prst="bentConnector4">
            <a:avLst>
              <a:gd name="adj1" fmla="val -151321"/>
              <a:gd name="adj2" fmla="val 84238"/>
            </a:avLst>
          </a:prstGeom>
          <a:ln w="22225">
            <a:solidFill>
              <a:srgbClr val="0070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38206873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402C04-3274-91AB-7208-4726BB478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EDEAA05B-AE86-2B4D-800E-8ACBC7C76B9A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13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33B8B05-4D12-9567-9E67-56B96594FAE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10936706-612D-5C84-32A9-6C0D7700D6D9}"/>
              </a:ext>
            </a:extLst>
          </p:cNvPr>
          <p:cNvSpPr/>
          <p:nvPr/>
        </p:nvSpPr>
        <p:spPr>
          <a:xfrm>
            <a:off x="5372168" y="5264946"/>
            <a:ext cx="3267868" cy="1085349"/>
          </a:xfrm>
          <a:prstGeom prst="roundRect">
            <a:avLst>
              <a:gd name="adj" fmla="val 3772"/>
            </a:avLst>
          </a:prstGeom>
          <a:noFill/>
          <a:ln w="1905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5" name="Shape 5">
            <a:extLst>
              <a:ext uri="{FF2B5EF4-FFF2-40B4-BE49-F238E27FC236}">
                <a16:creationId xmlns:a16="http://schemas.microsoft.com/office/drawing/2014/main" id="{DF35A8E0-5FF9-6D19-F228-76F021BE8170}"/>
              </a:ext>
            </a:extLst>
          </p:cNvPr>
          <p:cNvSpPr/>
          <p:nvPr/>
        </p:nvSpPr>
        <p:spPr>
          <a:xfrm>
            <a:off x="5380676" y="5263934"/>
            <a:ext cx="3260277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Shape 8">
            <a:extLst>
              <a:ext uri="{FF2B5EF4-FFF2-40B4-BE49-F238E27FC236}">
                <a16:creationId xmlns:a16="http://schemas.microsoft.com/office/drawing/2014/main" id="{5384FCB7-A46B-A8EF-7192-D9B075E242C5}"/>
              </a:ext>
            </a:extLst>
          </p:cNvPr>
          <p:cNvSpPr/>
          <p:nvPr/>
        </p:nvSpPr>
        <p:spPr>
          <a:xfrm>
            <a:off x="5372169" y="5626898"/>
            <a:ext cx="3267868" cy="362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7" name="Shape 5">
            <a:extLst>
              <a:ext uri="{FF2B5EF4-FFF2-40B4-BE49-F238E27FC236}">
                <a16:creationId xmlns:a16="http://schemas.microsoft.com/office/drawing/2014/main" id="{6FF8E5C9-EBDE-DCF3-301C-AE3071B603A8}"/>
              </a:ext>
            </a:extLst>
          </p:cNvPr>
          <p:cNvSpPr/>
          <p:nvPr/>
        </p:nvSpPr>
        <p:spPr>
          <a:xfrm>
            <a:off x="5380676" y="5988850"/>
            <a:ext cx="3260277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873752AE-91E0-7920-E109-3E36A71024E2}"/>
              </a:ext>
            </a:extLst>
          </p:cNvPr>
          <p:cNvSpPr/>
          <p:nvPr/>
        </p:nvSpPr>
        <p:spPr>
          <a:xfrm>
            <a:off x="5471878" y="5263934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Language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9" name="Text 3">
            <a:extLst>
              <a:ext uri="{FF2B5EF4-FFF2-40B4-BE49-F238E27FC236}">
                <a16:creationId xmlns:a16="http://schemas.microsoft.com/office/drawing/2014/main" id="{207FC6FC-2888-E969-5174-C942772F577A}"/>
              </a:ext>
            </a:extLst>
          </p:cNvPr>
          <p:cNvSpPr/>
          <p:nvPr/>
        </p:nvSpPr>
        <p:spPr>
          <a:xfrm>
            <a:off x="7377745" y="5257069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Typescript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CBB8D076-1BE5-D1A8-FA41-74812C3D17AF}"/>
              </a:ext>
            </a:extLst>
          </p:cNvPr>
          <p:cNvSpPr/>
          <p:nvPr/>
        </p:nvSpPr>
        <p:spPr>
          <a:xfrm>
            <a:off x="5471878" y="5626073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Framework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F9B7C701-FD53-A16C-A219-F9A7AADED506}"/>
              </a:ext>
            </a:extLst>
          </p:cNvPr>
          <p:cNvSpPr/>
          <p:nvPr/>
        </p:nvSpPr>
        <p:spPr>
          <a:xfrm>
            <a:off x="7605925" y="5626073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Next.js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46B9D854-9218-F320-819C-163CE5633ED3}"/>
              </a:ext>
            </a:extLst>
          </p:cNvPr>
          <p:cNvSpPr/>
          <p:nvPr/>
        </p:nvSpPr>
        <p:spPr>
          <a:xfrm>
            <a:off x="5471878" y="5988226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Database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C39BCB6C-01C6-4086-1824-249162F048C1}"/>
              </a:ext>
            </a:extLst>
          </p:cNvPr>
          <p:cNvSpPr/>
          <p:nvPr/>
        </p:nvSpPr>
        <p:spPr>
          <a:xfrm>
            <a:off x="7508588" y="5988226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MariaDB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739E74A8-EEB2-FE8A-0C8C-589CC2AE0E5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17038" y="6044451"/>
            <a:ext cx="468404" cy="2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43B5A8F9-B20B-2413-B399-36F6C732FDF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107799" y="5313825"/>
            <a:ext cx="286881" cy="286881"/>
          </a:xfrm>
          <a:prstGeom prst="rect">
            <a:avLst/>
          </a:prstGeom>
        </p:spPr>
      </p:pic>
      <p:pic>
        <p:nvPicPr>
          <p:cNvPr id="46" name="그래픽 45">
            <a:extLst>
              <a:ext uri="{FF2B5EF4-FFF2-40B4-BE49-F238E27FC236}">
                <a16:creationId xmlns:a16="http://schemas.microsoft.com/office/drawing/2014/main" id="{A6EA3379-6160-D986-FEBA-6E001AAB18D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107799" y="5677574"/>
            <a:ext cx="261385" cy="261385"/>
          </a:xfrm>
          <a:prstGeom prst="rect">
            <a:avLst/>
          </a:prstGeom>
        </p:spPr>
      </p:pic>
      <p:sp>
        <p:nvSpPr>
          <p:cNvPr id="47" name="Shape 2">
            <a:extLst>
              <a:ext uri="{FF2B5EF4-FFF2-40B4-BE49-F238E27FC236}">
                <a16:creationId xmlns:a16="http://schemas.microsoft.com/office/drawing/2014/main" id="{96FFC3B0-6E8C-D89E-90FE-7D07F1F531E3}"/>
              </a:ext>
            </a:extLst>
          </p:cNvPr>
          <p:cNvSpPr/>
          <p:nvPr/>
        </p:nvSpPr>
        <p:spPr>
          <a:xfrm>
            <a:off x="5380676" y="1502428"/>
            <a:ext cx="3523673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8" name="Image 0" descr="preencoded.png">
            <a:extLst>
              <a:ext uri="{FF2B5EF4-FFF2-40B4-BE49-F238E27FC236}">
                <a16:creationId xmlns:a16="http://schemas.microsoft.com/office/drawing/2014/main" id="{FA52A937-6C05-41E9-A335-E5D8CCAF9AF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5436" y="1502428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Text 4">
            <a:extLst>
              <a:ext uri="{FF2B5EF4-FFF2-40B4-BE49-F238E27FC236}">
                <a16:creationId xmlns:a16="http://schemas.microsoft.com/office/drawing/2014/main" id="{55805496-E8BD-DD8C-D0D9-0EB334F55931}"/>
              </a:ext>
            </a:extLst>
          </p:cNvPr>
          <p:cNvSpPr/>
          <p:nvPr/>
        </p:nvSpPr>
        <p:spPr>
          <a:xfrm>
            <a:off x="5495332" y="1809912"/>
            <a:ext cx="3523672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카카오 백업채널을 통해 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DR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상황 시에도 안정적으로 인수도증 전달이 가능토록 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1" name="Shape 2">
            <a:extLst>
              <a:ext uri="{FF2B5EF4-FFF2-40B4-BE49-F238E27FC236}">
                <a16:creationId xmlns:a16="http://schemas.microsoft.com/office/drawing/2014/main" id="{D838F6E2-AF5C-4A8C-2EBE-CA7CD42665DB}"/>
              </a:ext>
            </a:extLst>
          </p:cNvPr>
          <p:cNvSpPr/>
          <p:nvPr/>
        </p:nvSpPr>
        <p:spPr>
          <a:xfrm>
            <a:off x="5380676" y="2450920"/>
            <a:ext cx="3523673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2" name="Image 0" descr="preencoded.png">
            <a:extLst>
              <a:ext uri="{FF2B5EF4-FFF2-40B4-BE49-F238E27FC236}">
                <a16:creationId xmlns:a16="http://schemas.microsoft.com/office/drawing/2014/main" id="{F088EA75-B18E-3B00-1A16-4B32A741ECC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5436" y="2450920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3" name="Text 3">
            <a:extLst>
              <a:ext uri="{FF2B5EF4-FFF2-40B4-BE49-F238E27FC236}">
                <a16:creationId xmlns:a16="http://schemas.microsoft.com/office/drawing/2014/main" id="{655A94F3-918C-A736-87BB-5D5153D5C23D}"/>
              </a:ext>
            </a:extLst>
          </p:cNvPr>
          <p:cNvSpPr/>
          <p:nvPr/>
        </p:nvSpPr>
        <p:spPr>
          <a:xfrm>
            <a:off x="5495331" y="2519208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역할기반 접근 제어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4" name="Text 4">
            <a:extLst>
              <a:ext uri="{FF2B5EF4-FFF2-40B4-BE49-F238E27FC236}">
                <a16:creationId xmlns:a16="http://schemas.microsoft.com/office/drawing/2014/main" id="{B397C5B4-73A9-7F45-D4F3-1F1AA2E202DD}"/>
              </a:ext>
            </a:extLst>
          </p:cNvPr>
          <p:cNvSpPr/>
          <p:nvPr/>
        </p:nvSpPr>
        <p:spPr>
          <a:xfrm>
            <a:off x="5495332" y="2758404"/>
            <a:ext cx="3523672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회원 관리의 역할기반 제어를 통한 타 터미널에 대한 백업전환 접근을 통제합니다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5" name="Shape 2">
            <a:extLst>
              <a:ext uri="{FF2B5EF4-FFF2-40B4-BE49-F238E27FC236}">
                <a16:creationId xmlns:a16="http://schemas.microsoft.com/office/drawing/2014/main" id="{B0C724E2-CB3A-F2C6-16D0-A87126ACC6A0}"/>
              </a:ext>
            </a:extLst>
          </p:cNvPr>
          <p:cNvSpPr/>
          <p:nvPr/>
        </p:nvSpPr>
        <p:spPr>
          <a:xfrm>
            <a:off x="5380676" y="3399412"/>
            <a:ext cx="3523673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6" name="Image 0" descr="preencoded.png">
            <a:extLst>
              <a:ext uri="{FF2B5EF4-FFF2-40B4-BE49-F238E27FC236}">
                <a16:creationId xmlns:a16="http://schemas.microsoft.com/office/drawing/2014/main" id="{F66BEA83-E768-D985-AE2E-CCF08658E59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65436" y="3399412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7" name="Text 3">
            <a:extLst>
              <a:ext uri="{FF2B5EF4-FFF2-40B4-BE49-F238E27FC236}">
                <a16:creationId xmlns:a16="http://schemas.microsoft.com/office/drawing/2014/main" id="{CCC4A09C-1422-A2C4-F80B-3782C6ACB238}"/>
              </a:ext>
            </a:extLst>
          </p:cNvPr>
          <p:cNvSpPr/>
          <p:nvPr/>
        </p:nvSpPr>
        <p:spPr>
          <a:xfrm>
            <a:off x="5495331" y="3467700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이상상태 알림</a:t>
            </a:r>
          </a:p>
        </p:txBody>
      </p:sp>
      <p:sp>
        <p:nvSpPr>
          <p:cNvPr id="58" name="Text 4">
            <a:extLst>
              <a:ext uri="{FF2B5EF4-FFF2-40B4-BE49-F238E27FC236}">
                <a16:creationId xmlns:a16="http://schemas.microsoft.com/office/drawing/2014/main" id="{A4830F42-F315-9F2C-0928-6B6A09BDC396}"/>
              </a:ext>
            </a:extLst>
          </p:cNvPr>
          <p:cNvSpPr/>
          <p:nvPr/>
        </p:nvSpPr>
        <p:spPr>
          <a:xfrm>
            <a:off x="5495332" y="3706896"/>
            <a:ext cx="3523672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터미널 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Agent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의 이상 상태 감지 시 긴급 알림을 전송하여 빠른 대응이 가능토록 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B9A2691-CA1C-2CA3-09CC-AAB252FB990F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제목 14">
            <a:extLst>
              <a:ext uri="{FF2B5EF4-FFF2-40B4-BE49-F238E27FC236}">
                <a16:creationId xmlns:a16="http://schemas.microsoft.com/office/drawing/2014/main" id="{37AEF062-F561-94CE-4A78-3EEB9D298A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4B6D115-CD39-2634-19D4-4812038E4AD8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9" name="모서리가 둥근 직사각형 108">
            <a:extLst>
              <a:ext uri="{FF2B5EF4-FFF2-40B4-BE49-F238E27FC236}">
                <a16:creationId xmlns:a16="http://schemas.microsoft.com/office/drawing/2014/main" id="{5AE2FEE4-86B1-8B77-2287-1DDB3CCBBD1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</a:t>
            </a: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5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DR 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대응 카카오 백업 시스템 전환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20" name="Text 3">
            <a:extLst>
              <a:ext uri="{FF2B5EF4-FFF2-40B4-BE49-F238E27FC236}">
                <a16:creationId xmlns:a16="http://schemas.microsoft.com/office/drawing/2014/main" id="{5246D263-79C9-46BD-6286-C6305BAC10EC}"/>
              </a:ext>
            </a:extLst>
          </p:cNvPr>
          <p:cNvSpPr/>
          <p:nvPr/>
        </p:nvSpPr>
        <p:spPr>
          <a:xfrm>
            <a:off x="5495331" y="1563868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안정적인 인수도증 전달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3073" name="_x607139624">
            <a:extLst>
              <a:ext uri="{FF2B5EF4-FFF2-40B4-BE49-F238E27FC236}">
                <a16:creationId xmlns:a16="http://schemas.microsoft.com/office/drawing/2014/main" id="{4221BDA7-3EB4-0D5C-AA80-229A40157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739" y="1455158"/>
            <a:ext cx="4923302" cy="4895137"/>
          </a:xfrm>
          <a:prstGeom prst="rect">
            <a:avLst/>
          </a:prstGeom>
          <a:solidFill>
            <a:srgbClr val="F6F6F6"/>
          </a:solidFill>
          <a:ln>
            <a:solidFill>
              <a:srgbClr val="67B9CF"/>
            </a:solidFill>
          </a:ln>
        </p:spPr>
      </p:pic>
    </p:spTree>
    <p:extLst>
      <p:ext uri="{BB962C8B-B14F-4D97-AF65-F5344CB8AC3E}">
        <p14:creationId xmlns:p14="http://schemas.microsoft.com/office/powerpoint/2010/main" val="4225976920"/>
      </p:ext>
    </p:extLst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DD2085-0B9F-F3EC-8B6D-13EC54D5492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4A774627-59EF-4001-331A-92A81ECCA20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14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F9D24B9-80AD-2006-E056-4DEF01DA5C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720E8A-FFDC-BE80-A362-0F3CB41C1F45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7" name="제목 14">
            <a:extLst>
              <a:ext uri="{FF2B5EF4-FFF2-40B4-BE49-F238E27FC236}">
                <a16:creationId xmlns:a16="http://schemas.microsoft.com/office/drawing/2014/main" id="{8B5B7CFA-1AA1-DC48-F3CB-E344EE1C727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37BB29F-41C5-87F4-3922-9CC26E64BC83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9" name="모서리가 둥근 직사각형 108">
            <a:extLst>
              <a:ext uri="{FF2B5EF4-FFF2-40B4-BE49-F238E27FC236}">
                <a16:creationId xmlns:a16="http://schemas.microsoft.com/office/drawing/2014/main" id="{72E64EE0-E46E-5152-26D1-E7BB173CE33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</a:t>
            </a: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5.1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DR 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대응 카카오 백업 시스템 전환 </a:t>
            </a: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– 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전환 화면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FC72738-A908-86CD-F135-3798E599AD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473" y="1291880"/>
            <a:ext cx="6975761" cy="5506366"/>
          </a:xfrm>
          <a:prstGeom prst="rect">
            <a:avLst/>
          </a:prstGeom>
          <a:ln>
            <a:solidFill>
              <a:srgbClr val="67B9CF"/>
            </a:solidFill>
          </a:ln>
        </p:spPr>
      </p:pic>
    </p:spTree>
    <p:extLst>
      <p:ext uri="{BB962C8B-B14F-4D97-AF65-F5344CB8AC3E}">
        <p14:creationId xmlns:p14="http://schemas.microsoft.com/office/powerpoint/2010/main" val="2482739932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994C1-D8F0-FAC0-5505-95D5D4D455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55486D13-1BE8-A3C2-ABB4-73F116AB5F85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15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A11B6371-4978-21CA-93C2-00E4BD0A68A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Shape 1">
            <a:extLst>
              <a:ext uri="{FF2B5EF4-FFF2-40B4-BE49-F238E27FC236}">
                <a16:creationId xmlns:a16="http://schemas.microsoft.com/office/drawing/2014/main" id="{3EA9B16D-F67C-9B8A-245F-AD8ABA1A16DE}"/>
              </a:ext>
            </a:extLst>
          </p:cNvPr>
          <p:cNvSpPr/>
          <p:nvPr/>
        </p:nvSpPr>
        <p:spPr>
          <a:xfrm>
            <a:off x="6136885" y="4605019"/>
            <a:ext cx="2807329" cy="1085349"/>
          </a:xfrm>
          <a:prstGeom prst="roundRect">
            <a:avLst>
              <a:gd name="adj" fmla="val 3772"/>
            </a:avLst>
          </a:prstGeom>
          <a:noFill/>
          <a:ln w="1905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5" name="Shape 5">
            <a:extLst>
              <a:ext uri="{FF2B5EF4-FFF2-40B4-BE49-F238E27FC236}">
                <a16:creationId xmlns:a16="http://schemas.microsoft.com/office/drawing/2014/main" id="{D2EB26EC-A13D-2A0E-F094-9A516540E639}"/>
              </a:ext>
            </a:extLst>
          </p:cNvPr>
          <p:cNvSpPr/>
          <p:nvPr/>
        </p:nvSpPr>
        <p:spPr>
          <a:xfrm>
            <a:off x="6145394" y="4604007"/>
            <a:ext cx="2800808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Shape 8">
            <a:extLst>
              <a:ext uri="{FF2B5EF4-FFF2-40B4-BE49-F238E27FC236}">
                <a16:creationId xmlns:a16="http://schemas.microsoft.com/office/drawing/2014/main" id="{AE43F6E6-DC65-0EF0-EB46-F1B723F40F26}"/>
              </a:ext>
            </a:extLst>
          </p:cNvPr>
          <p:cNvSpPr/>
          <p:nvPr/>
        </p:nvSpPr>
        <p:spPr>
          <a:xfrm>
            <a:off x="6136886" y="4966971"/>
            <a:ext cx="2807329" cy="362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7" name="Shape 5">
            <a:extLst>
              <a:ext uri="{FF2B5EF4-FFF2-40B4-BE49-F238E27FC236}">
                <a16:creationId xmlns:a16="http://schemas.microsoft.com/office/drawing/2014/main" id="{39FAB8B4-7B14-07D6-2964-FE1E7C402C05}"/>
              </a:ext>
            </a:extLst>
          </p:cNvPr>
          <p:cNvSpPr/>
          <p:nvPr/>
        </p:nvSpPr>
        <p:spPr>
          <a:xfrm>
            <a:off x="6145394" y="5328923"/>
            <a:ext cx="2800808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8" name="Text 3">
            <a:extLst>
              <a:ext uri="{FF2B5EF4-FFF2-40B4-BE49-F238E27FC236}">
                <a16:creationId xmlns:a16="http://schemas.microsoft.com/office/drawing/2014/main" id="{BD36511E-5DEA-94F2-114C-32D7540E6096}"/>
              </a:ext>
            </a:extLst>
          </p:cNvPr>
          <p:cNvSpPr/>
          <p:nvPr/>
        </p:nvSpPr>
        <p:spPr>
          <a:xfrm>
            <a:off x="6236595" y="4604007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Language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9" name="Text 3">
            <a:extLst>
              <a:ext uri="{FF2B5EF4-FFF2-40B4-BE49-F238E27FC236}">
                <a16:creationId xmlns:a16="http://schemas.microsoft.com/office/drawing/2014/main" id="{6694E9BD-8605-2328-8EEB-4046CEF04509}"/>
              </a:ext>
            </a:extLst>
          </p:cNvPr>
          <p:cNvSpPr/>
          <p:nvPr/>
        </p:nvSpPr>
        <p:spPr>
          <a:xfrm>
            <a:off x="7738339" y="4597142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Typescript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0" name="Text 3">
            <a:extLst>
              <a:ext uri="{FF2B5EF4-FFF2-40B4-BE49-F238E27FC236}">
                <a16:creationId xmlns:a16="http://schemas.microsoft.com/office/drawing/2014/main" id="{9FF928C9-BFC8-DBE3-3741-6EB4BD12BFB2}"/>
              </a:ext>
            </a:extLst>
          </p:cNvPr>
          <p:cNvSpPr/>
          <p:nvPr/>
        </p:nvSpPr>
        <p:spPr>
          <a:xfrm>
            <a:off x="6236595" y="4966146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Framework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BBD6F181-BCC9-4FAD-A21E-0481AEE7FD65}"/>
              </a:ext>
            </a:extLst>
          </p:cNvPr>
          <p:cNvSpPr/>
          <p:nvPr/>
        </p:nvSpPr>
        <p:spPr>
          <a:xfrm>
            <a:off x="7966519" y="4966146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Next.js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2" name="Text 3">
            <a:extLst>
              <a:ext uri="{FF2B5EF4-FFF2-40B4-BE49-F238E27FC236}">
                <a16:creationId xmlns:a16="http://schemas.microsoft.com/office/drawing/2014/main" id="{A641A6C5-19E0-BD0D-59D8-06697A69000C}"/>
              </a:ext>
            </a:extLst>
          </p:cNvPr>
          <p:cNvSpPr/>
          <p:nvPr/>
        </p:nvSpPr>
        <p:spPr>
          <a:xfrm>
            <a:off x="6236595" y="5328299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Database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3" name="Text 3">
            <a:extLst>
              <a:ext uri="{FF2B5EF4-FFF2-40B4-BE49-F238E27FC236}">
                <a16:creationId xmlns:a16="http://schemas.microsoft.com/office/drawing/2014/main" id="{3FCC958E-7222-DDE5-FB0C-B13476698384}"/>
              </a:ext>
            </a:extLst>
          </p:cNvPr>
          <p:cNvSpPr/>
          <p:nvPr/>
        </p:nvSpPr>
        <p:spPr>
          <a:xfrm>
            <a:off x="7869182" y="5328299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MariaDB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4" name="Picture 6">
            <a:extLst>
              <a:ext uri="{FF2B5EF4-FFF2-40B4-BE49-F238E27FC236}">
                <a16:creationId xmlns:a16="http://schemas.microsoft.com/office/drawing/2014/main" id="{B9711F54-5529-E7E4-7065-642FEC86F0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5841" y="5384524"/>
            <a:ext cx="468404" cy="2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5" name="그래픽 44">
            <a:extLst>
              <a:ext uri="{FF2B5EF4-FFF2-40B4-BE49-F238E27FC236}">
                <a16:creationId xmlns:a16="http://schemas.microsoft.com/office/drawing/2014/main" id="{C01029A3-E7D9-7922-C933-C2045023ED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66602" y="4653898"/>
            <a:ext cx="286881" cy="286881"/>
          </a:xfrm>
          <a:prstGeom prst="rect">
            <a:avLst/>
          </a:prstGeom>
        </p:spPr>
      </p:pic>
      <p:pic>
        <p:nvPicPr>
          <p:cNvPr id="48" name="그래픽 47">
            <a:extLst>
              <a:ext uri="{FF2B5EF4-FFF2-40B4-BE49-F238E27FC236}">
                <a16:creationId xmlns:a16="http://schemas.microsoft.com/office/drawing/2014/main" id="{01631FC8-9B8D-FFED-FDF1-0E4DEB951AE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466602" y="5017647"/>
            <a:ext cx="261385" cy="261385"/>
          </a:xfrm>
          <a:prstGeom prst="rect">
            <a:avLst/>
          </a:prstGeom>
        </p:spPr>
      </p:pic>
      <p:sp>
        <p:nvSpPr>
          <p:cNvPr id="49" name="Shape 2">
            <a:extLst>
              <a:ext uri="{FF2B5EF4-FFF2-40B4-BE49-F238E27FC236}">
                <a16:creationId xmlns:a16="http://schemas.microsoft.com/office/drawing/2014/main" id="{F2FF68C0-4AD5-6529-43AF-656628390E2E}"/>
              </a:ext>
            </a:extLst>
          </p:cNvPr>
          <p:cNvSpPr/>
          <p:nvPr/>
        </p:nvSpPr>
        <p:spPr>
          <a:xfrm>
            <a:off x="6152126" y="1464113"/>
            <a:ext cx="2792090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0" name="Image 0" descr="preencoded.png">
            <a:extLst>
              <a:ext uri="{FF2B5EF4-FFF2-40B4-BE49-F238E27FC236}">
                <a16:creationId xmlns:a16="http://schemas.microsoft.com/office/drawing/2014/main" id="{F86B70D3-0ECE-7F88-F04D-5B1BC697F15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885" y="1464113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1" name="Text 3">
            <a:extLst>
              <a:ext uri="{FF2B5EF4-FFF2-40B4-BE49-F238E27FC236}">
                <a16:creationId xmlns:a16="http://schemas.microsoft.com/office/drawing/2014/main" id="{AF20E650-E611-977E-C021-470EAA77388C}"/>
              </a:ext>
            </a:extLst>
          </p:cNvPr>
          <p:cNvSpPr/>
          <p:nvPr/>
        </p:nvSpPr>
        <p:spPr>
          <a:xfrm>
            <a:off x="6266780" y="1532401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전자 인수도증 보정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2" name="Text 4">
            <a:extLst>
              <a:ext uri="{FF2B5EF4-FFF2-40B4-BE49-F238E27FC236}">
                <a16:creationId xmlns:a16="http://schemas.microsoft.com/office/drawing/2014/main" id="{9A74F23B-8C93-5A14-CA78-1B85A2A8854E}"/>
              </a:ext>
            </a:extLst>
          </p:cNvPr>
          <p:cNvSpPr/>
          <p:nvPr/>
        </p:nvSpPr>
        <p:spPr>
          <a:xfrm>
            <a:off x="6266781" y="1771597"/>
            <a:ext cx="2577464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시스템을 통한 전자인수도증 보정으로 빠른 민원 대응이 가능합니다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3" name="Shape 2">
            <a:extLst>
              <a:ext uri="{FF2B5EF4-FFF2-40B4-BE49-F238E27FC236}">
                <a16:creationId xmlns:a16="http://schemas.microsoft.com/office/drawing/2014/main" id="{262C7CD9-5A35-BD70-5581-A24415D6E746}"/>
              </a:ext>
            </a:extLst>
          </p:cNvPr>
          <p:cNvSpPr/>
          <p:nvPr/>
        </p:nvSpPr>
        <p:spPr>
          <a:xfrm>
            <a:off x="6152126" y="2412605"/>
            <a:ext cx="2792090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4" name="Image 0" descr="preencoded.png">
            <a:extLst>
              <a:ext uri="{FF2B5EF4-FFF2-40B4-BE49-F238E27FC236}">
                <a16:creationId xmlns:a16="http://schemas.microsoft.com/office/drawing/2014/main" id="{9DFE2D09-726C-8B08-CEAC-21A37AE26AE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885" y="2412605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1C9F3599-8332-A1B7-2281-C4389E8CB556}"/>
              </a:ext>
            </a:extLst>
          </p:cNvPr>
          <p:cNvSpPr/>
          <p:nvPr/>
        </p:nvSpPr>
        <p:spPr>
          <a:xfrm>
            <a:off x="6266780" y="2480893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데이터 누락 문제 해소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6" name="Text 4">
            <a:extLst>
              <a:ext uri="{FF2B5EF4-FFF2-40B4-BE49-F238E27FC236}">
                <a16:creationId xmlns:a16="http://schemas.microsoft.com/office/drawing/2014/main" id="{7D49B899-0787-6272-5F52-9AF18F946AF6}"/>
              </a:ext>
            </a:extLst>
          </p:cNvPr>
          <p:cNvSpPr/>
          <p:nvPr/>
        </p:nvSpPr>
        <p:spPr>
          <a:xfrm>
            <a:off x="6266781" y="2720089"/>
            <a:ext cx="2577464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전자인수도증 보정을 통해 데이터의 누락을 해소합니다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7" name="Shape 2">
            <a:extLst>
              <a:ext uri="{FF2B5EF4-FFF2-40B4-BE49-F238E27FC236}">
                <a16:creationId xmlns:a16="http://schemas.microsoft.com/office/drawing/2014/main" id="{58BDA506-9AE2-5FC5-8AE8-0E626C98AD17}"/>
              </a:ext>
            </a:extLst>
          </p:cNvPr>
          <p:cNvSpPr/>
          <p:nvPr/>
        </p:nvSpPr>
        <p:spPr>
          <a:xfrm>
            <a:off x="6152126" y="3361097"/>
            <a:ext cx="2792090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8" name="Image 0" descr="preencoded.png">
            <a:extLst>
              <a:ext uri="{FF2B5EF4-FFF2-40B4-BE49-F238E27FC236}">
                <a16:creationId xmlns:a16="http://schemas.microsoft.com/office/drawing/2014/main" id="{B640EA6D-4824-8A81-40D5-E9763DFA650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36885" y="3361097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9" name="Text 3">
            <a:extLst>
              <a:ext uri="{FF2B5EF4-FFF2-40B4-BE49-F238E27FC236}">
                <a16:creationId xmlns:a16="http://schemas.microsoft.com/office/drawing/2014/main" id="{D84D895B-AE33-E9F8-14CE-D3BB8675FFF3}"/>
              </a:ext>
            </a:extLst>
          </p:cNvPr>
          <p:cNvSpPr/>
          <p:nvPr/>
        </p:nvSpPr>
        <p:spPr>
          <a:xfrm>
            <a:off x="6266780" y="3429385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이력 저장</a:t>
            </a:r>
          </a:p>
        </p:txBody>
      </p:sp>
      <p:sp>
        <p:nvSpPr>
          <p:cNvPr id="60" name="Text 4">
            <a:extLst>
              <a:ext uri="{FF2B5EF4-FFF2-40B4-BE49-F238E27FC236}">
                <a16:creationId xmlns:a16="http://schemas.microsoft.com/office/drawing/2014/main" id="{B7876FF6-C277-E61D-0856-D1319045DBBE}"/>
              </a:ext>
            </a:extLst>
          </p:cNvPr>
          <p:cNvSpPr/>
          <p:nvPr/>
        </p:nvSpPr>
        <p:spPr>
          <a:xfrm>
            <a:off x="6266781" y="3668581"/>
            <a:ext cx="2577464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보정 이력 저장을 통한 데이터 정합성 유지 및 이력 추적이 가능합니다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E44D5E1-F4F6-BD6E-C9AA-100F0E1D794A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" name="제목 14">
            <a:extLst>
              <a:ext uri="{FF2B5EF4-FFF2-40B4-BE49-F238E27FC236}">
                <a16:creationId xmlns:a16="http://schemas.microsoft.com/office/drawing/2014/main" id="{4C4FB466-3B46-0837-C946-6F79606A0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7760DF4-F936-3163-F070-3D81D523688F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5" name="모서리가 둥근 직사각형 108">
            <a:extLst>
              <a:ext uri="{FF2B5EF4-FFF2-40B4-BE49-F238E27FC236}">
                <a16:creationId xmlns:a16="http://schemas.microsoft.com/office/drawing/2014/main" id="{C4A96648-7D6F-145D-44FF-0604E64F6D81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</a:t>
            </a: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6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전자인수도증 보정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4097" name="_x607140056">
            <a:extLst>
              <a:ext uri="{FF2B5EF4-FFF2-40B4-BE49-F238E27FC236}">
                <a16:creationId xmlns:a16="http://schemas.microsoft.com/office/drawing/2014/main" id="{B18B136C-0383-B9F6-82E5-E2ED6734493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49" t="1486" r="1344" b="1286"/>
          <a:stretch>
            <a:fillRect/>
          </a:stretch>
        </p:blipFill>
        <p:spPr bwMode="auto">
          <a:xfrm>
            <a:off x="171252" y="1462787"/>
            <a:ext cx="5834063" cy="4229100"/>
          </a:xfrm>
          <a:prstGeom prst="rect">
            <a:avLst/>
          </a:prstGeom>
          <a:noFill/>
          <a:ln>
            <a:solidFill>
              <a:srgbClr val="67B9C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9310700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6A49BF-FD81-A6C4-2B93-6951FE49D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BB1E050F-15C6-A595-0645-02E3280EC6F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16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987D4ACA-1834-B3EE-2E42-7ACF733C93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B514D08-94F9-20DD-0B5F-C8541D744B68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" name="제목 14">
            <a:extLst>
              <a:ext uri="{FF2B5EF4-FFF2-40B4-BE49-F238E27FC236}">
                <a16:creationId xmlns:a16="http://schemas.microsoft.com/office/drawing/2014/main" id="{760DFAAE-0804-753C-E0F8-BDF1E1DCEB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DE888A0-581B-7E28-75E1-59956D799FC8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5" name="모서리가 둥근 직사각형 108">
            <a:extLst>
              <a:ext uri="{FF2B5EF4-FFF2-40B4-BE49-F238E27FC236}">
                <a16:creationId xmlns:a16="http://schemas.microsoft.com/office/drawing/2014/main" id="{64738BFE-82D9-6FB4-6962-AB21E8377FB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</a:t>
            </a: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6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전자인수도증 보정 </a:t>
            </a: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– 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전자인수도증 발행 상세 화면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AFB7F8B-A6DA-5A29-2DC2-BB669368D2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5579" y="1263629"/>
            <a:ext cx="7239040" cy="5444465"/>
          </a:xfrm>
          <a:prstGeom prst="rect">
            <a:avLst/>
          </a:prstGeom>
          <a:ln>
            <a:solidFill>
              <a:srgbClr val="67B9CF"/>
            </a:solidFill>
          </a:ln>
        </p:spPr>
      </p:pic>
      <p:sp>
        <p:nvSpPr>
          <p:cNvPr id="49" name="Shape 2">
            <a:extLst>
              <a:ext uri="{FF2B5EF4-FFF2-40B4-BE49-F238E27FC236}">
                <a16:creationId xmlns:a16="http://schemas.microsoft.com/office/drawing/2014/main" id="{7835A188-F2D6-E89F-9C39-50BFB2DF5657}"/>
              </a:ext>
            </a:extLst>
          </p:cNvPr>
          <p:cNvSpPr/>
          <p:nvPr/>
        </p:nvSpPr>
        <p:spPr>
          <a:xfrm>
            <a:off x="6094976" y="2194363"/>
            <a:ext cx="2792090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25400">
            <a:solidFill>
              <a:srgbClr val="FFC000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1" name="Text 3">
            <a:extLst>
              <a:ext uri="{FF2B5EF4-FFF2-40B4-BE49-F238E27FC236}">
                <a16:creationId xmlns:a16="http://schemas.microsoft.com/office/drawing/2014/main" id="{B043B1E3-9681-BCF4-22C0-526535967B6C}"/>
              </a:ext>
            </a:extLst>
          </p:cNvPr>
          <p:cNvSpPr/>
          <p:nvPr/>
        </p:nvSpPr>
        <p:spPr>
          <a:xfrm>
            <a:off x="6209630" y="2262651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전자 인수도증 보정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2" name="Text 4">
            <a:extLst>
              <a:ext uri="{FF2B5EF4-FFF2-40B4-BE49-F238E27FC236}">
                <a16:creationId xmlns:a16="http://schemas.microsoft.com/office/drawing/2014/main" id="{5EFCEEA7-324A-3880-5134-AEAF0F77A223}"/>
              </a:ext>
            </a:extLst>
          </p:cNvPr>
          <p:cNvSpPr/>
          <p:nvPr/>
        </p:nvSpPr>
        <p:spPr>
          <a:xfrm>
            <a:off x="6209631" y="2501847"/>
            <a:ext cx="2577464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시스템을 통한 전자인수도증 보정으로 빠른 민원 대응이 가능합니다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EF32BAB-DC67-FC55-BBD6-EFA18102259F}"/>
              </a:ext>
            </a:extLst>
          </p:cNvPr>
          <p:cNvSpPr/>
          <p:nvPr/>
        </p:nvSpPr>
        <p:spPr>
          <a:xfrm>
            <a:off x="7131050" y="1502065"/>
            <a:ext cx="727075" cy="269586"/>
          </a:xfrm>
          <a:prstGeom prst="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7" name="연결선: 꺾임 6">
            <a:extLst>
              <a:ext uri="{FF2B5EF4-FFF2-40B4-BE49-F238E27FC236}">
                <a16:creationId xmlns:a16="http://schemas.microsoft.com/office/drawing/2014/main" id="{7173AFCC-DF48-C1FF-4B61-77E34DAF8ACD}"/>
              </a:ext>
            </a:extLst>
          </p:cNvPr>
          <p:cNvCxnSpPr>
            <a:cxnSpLocks/>
            <a:stCxn id="4" idx="2"/>
            <a:endCxn id="49" idx="0"/>
          </p:cNvCxnSpPr>
          <p:nvPr/>
        </p:nvCxnSpPr>
        <p:spPr>
          <a:xfrm rot="5400000">
            <a:off x="7281449" y="1981224"/>
            <a:ext cx="422712" cy="3567"/>
          </a:xfrm>
          <a:prstGeom prst="bentConnector3">
            <a:avLst>
              <a:gd name="adj1" fmla="val 50000"/>
            </a:avLst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237A15DC-0579-1CA5-FDCD-C8F2DBCA3382}"/>
              </a:ext>
            </a:extLst>
          </p:cNvPr>
          <p:cNvSpPr/>
          <p:nvPr/>
        </p:nvSpPr>
        <p:spPr>
          <a:xfrm>
            <a:off x="6355007" y="1502065"/>
            <a:ext cx="727075" cy="269586"/>
          </a:xfrm>
          <a:prstGeom prst="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ACD1863C-A6B8-D633-B3C2-AFA0CBA9D4B0}"/>
              </a:ext>
            </a:extLst>
          </p:cNvPr>
          <p:cNvSpPr/>
          <p:nvPr/>
        </p:nvSpPr>
        <p:spPr>
          <a:xfrm>
            <a:off x="5539705" y="1502065"/>
            <a:ext cx="761719" cy="269586"/>
          </a:xfrm>
          <a:prstGeom prst="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74B1633B-6688-7410-16C4-EC8860B6E610}"/>
              </a:ext>
            </a:extLst>
          </p:cNvPr>
          <p:cNvSpPr/>
          <p:nvPr/>
        </p:nvSpPr>
        <p:spPr>
          <a:xfrm>
            <a:off x="4768849" y="1502065"/>
            <a:ext cx="717273" cy="269586"/>
          </a:xfrm>
          <a:prstGeom prst="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8" name="연결선: 꺾임 27">
            <a:extLst>
              <a:ext uri="{FF2B5EF4-FFF2-40B4-BE49-F238E27FC236}">
                <a16:creationId xmlns:a16="http://schemas.microsoft.com/office/drawing/2014/main" id="{6D4678A6-207F-6965-8E06-45E5F13DAFC3}"/>
              </a:ext>
            </a:extLst>
          </p:cNvPr>
          <p:cNvCxnSpPr>
            <a:cxnSpLocks/>
            <a:stCxn id="24" idx="2"/>
            <a:endCxn id="49" idx="0"/>
          </p:cNvCxnSpPr>
          <p:nvPr/>
        </p:nvCxnSpPr>
        <p:spPr>
          <a:xfrm rot="16200000" flipH="1">
            <a:off x="6893427" y="1596769"/>
            <a:ext cx="422712" cy="772476"/>
          </a:xfrm>
          <a:prstGeom prst="bentConnector3">
            <a:avLst>
              <a:gd name="adj1" fmla="val 50000"/>
            </a:avLst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연결선: 꺾임 30">
            <a:extLst>
              <a:ext uri="{FF2B5EF4-FFF2-40B4-BE49-F238E27FC236}">
                <a16:creationId xmlns:a16="http://schemas.microsoft.com/office/drawing/2014/main" id="{14F8D03D-81A4-88D6-1886-A3E2B5DEDCD1}"/>
              </a:ext>
            </a:extLst>
          </p:cNvPr>
          <p:cNvCxnSpPr>
            <a:cxnSpLocks/>
            <a:stCxn id="25" idx="2"/>
            <a:endCxn id="49" idx="0"/>
          </p:cNvCxnSpPr>
          <p:nvPr/>
        </p:nvCxnSpPr>
        <p:spPr>
          <a:xfrm rot="16200000" flipH="1">
            <a:off x="6494437" y="1197779"/>
            <a:ext cx="422712" cy="1570456"/>
          </a:xfrm>
          <a:prstGeom prst="bentConnector3">
            <a:avLst>
              <a:gd name="adj1" fmla="val 50000"/>
            </a:avLst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연결선: 꺾임 33">
            <a:extLst>
              <a:ext uri="{FF2B5EF4-FFF2-40B4-BE49-F238E27FC236}">
                <a16:creationId xmlns:a16="http://schemas.microsoft.com/office/drawing/2014/main" id="{C361EC39-9178-11EB-4EFA-DF53631E8A01}"/>
              </a:ext>
            </a:extLst>
          </p:cNvPr>
          <p:cNvCxnSpPr>
            <a:cxnSpLocks/>
            <a:stCxn id="26" idx="2"/>
            <a:endCxn id="49" idx="0"/>
          </p:cNvCxnSpPr>
          <p:nvPr/>
        </p:nvCxnSpPr>
        <p:spPr>
          <a:xfrm rot="16200000" flipH="1">
            <a:off x="6097897" y="801239"/>
            <a:ext cx="422712" cy="2363535"/>
          </a:xfrm>
          <a:prstGeom prst="bentConnector3">
            <a:avLst>
              <a:gd name="adj1" fmla="val 50000"/>
            </a:avLst>
          </a:prstGeom>
          <a:ln w="22225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141558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143DC5D-9626-C33C-3C24-9DD0D55D43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FD096A7B-B957-C273-A052-02715F04C003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17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1FA0B379-E5A8-0BD4-6750-DFBCE607B2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" name="Picture 14">
            <a:extLst>
              <a:ext uri="{FF2B5EF4-FFF2-40B4-BE49-F238E27FC236}">
                <a16:creationId xmlns:a16="http://schemas.microsoft.com/office/drawing/2014/main" id="{5C0C7FEA-229B-9B97-DB68-5590DABFFA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00146" y="1462787"/>
            <a:ext cx="6201537" cy="4955286"/>
          </a:xfrm>
          <a:prstGeom prst="rect">
            <a:avLst/>
          </a:prstGeom>
          <a:noFill/>
          <a:ln>
            <a:solidFill>
              <a:srgbClr val="67B9CF"/>
            </a:solidFill>
          </a:ln>
          <a:effectLst/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CE7E4DE-4918-726A-9410-21E99B53333C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3" name="제목 14">
            <a:extLst>
              <a:ext uri="{FF2B5EF4-FFF2-40B4-BE49-F238E27FC236}">
                <a16:creationId xmlns:a16="http://schemas.microsoft.com/office/drawing/2014/main" id="{0CE9D6A0-0631-5D49-7FD2-E8C6949C1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024272" cy="332399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시스템 아키텍처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A4FD393-5835-1C27-1F8A-C2114A96EE3D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8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latin typeface="페이퍼로지 5 Medium" pitchFamily="2" charset="-127"/>
                <a:ea typeface="페이퍼로지 5 Medium" pitchFamily="2" charset="-127"/>
              </a:rPr>
              <a:t>4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6" name="모서리가 둥근 직사각형 108">
            <a:extLst>
              <a:ext uri="{FF2B5EF4-FFF2-40B4-BE49-F238E27FC236}">
                <a16:creationId xmlns:a16="http://schemas.microsoft.com/office/drawing/2014/main" id="{FB18A67E-B439-5BE5-B962-4570B74F171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4</a:t>
            </a: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.1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시스템 아키텍처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90736764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CF8747-8328-DF72-292A-6611ED773E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7C8E65F5-F793-476D-875E-178AEB04FB6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18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E4656AE-D0E0-B7C1-48E9-63C0B06C99D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397AB33-C9DF-B75F-95B4-280FFE1DCFC4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3" name="제목 14">
            <a:extLst>
              <a:ext uri="{FF2B5EF4-FFF2-40B4-BE49-F238E27FC236}">
                <a16:creationId xmlns:a16="http://schemas.microsoft.com/office/drawing/2014/main" id="{A169F461-14CD-452B-4964-324639AB22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024272" cy="332399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시스템 아키텍처</a:t>
            </a:r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7672E1A-79E1-779C-36F7-5184B954EFE1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8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latin typeface="페이퍼로지 5 Medium" pitchFamily="2" charset="-127"/>
                <a:ea typeface="페이퍼로지 5 Medium" pitchFamily="2" charset="-127"/>
              </a:rPr>
              <a:t>4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6" name="모서리가 둥근 직사각형 108">
            <a:extLst>
              <a:ext uri="{FF2B5EF4-FFF2-40B4-BE49-F238E27FC236}">
                <a16:creationId xmlns:a16="http://schemas.microsoft.com/office/drawing/2014/main" id="{674DA388-168D-DD1D-BA39-C64414D0AFF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4</a:t>
            </a: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.</a:t>
            </a: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2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핵심 기술 스택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8" name="Picture 14">
            <a:extLst>
              <a:ext uri="{FF2B5EF4-FFF2-40B4-BE49-F238E27FC236}">
                <a16:creationId xmlns:a16="http://schemas.microsoft.com/office/drawing/2014/main" id="{2C1FF50D-05C0-43FD-3919-E9CE338A3F31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40378" t="6202" r="2688" b="4002"/>
          <a:stretch>
            <a:fillRect/>
          </a:stretch>
        </p:blipFill>
        <p:spPr>
          <a:xfrm>
            <a:off x="425106" y="1472973"/>
            <a:ext cx="3731744" cy="4702989"/>
          </a:xfrm>
          <a:prstGeom prst="rect">
            <a:avLst/>
          </a:prstGeom>
          <a:noFill/>
          <a:ln>
            <a:solidFill>
              <a:srgbClr val="67B9CF"/>
            </a:solidFill>
          </a:ln>
          <a:effectLst/>
        </p:spPr>
      </p:pic>
      <p:sp>
        <p:nvSpPr>
          <p:cNvPr id="157" name="Shape 1">
            <a:extLst>
              <a:ext uri="{FF2B5EF4-FFF2-40B4-BE49-F238E27FC236}">
                <a16:creationId xmlns:a16="http://schemas.microsoft.com/office/drawing/2014/main" id="{1DE71748-08D1-16C4-7A94-20BFED5479C4}"/>
              </a:ext>
            </a:extLst>
          </p:cNvPr>
          <p:cNvSpPr/>
          <p:nvPr/>
        </p:nvSpPr>
        <p:spPr>
          <a:xfrm>
            <a:off x="5329623" y="1924398"/>
            <a:ext cx="3267868" cy="722385"/>
          </a:xfrm>
          <a:prstGeom prst="roundRect">
            <a:avLst>
              <a:gd name="adj" fmla="val 3772"/>
            </a:avLst>
          </a:prstGeom>
          <a:noFill/>
          <a:ln w="19050">
            <a:solidFill>
              <a:schemeClr val="accent2">
                <a:lumMod val="75000"/>
              </a:schemeClr>
            </a:solidFill>
            <a:prstDash val="solid"/>
          </a:ln>
        </p:spPr>
        <p:txBody>
          <a:bodyPr/>
          <a:lstStyle/>
          <a:p>
            <a:endParaRPr lang="ko-KR" altLang="en-US" sz="10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8" name="Shape 5">
            <a:extLst>
              <a:ext uri="{FF2B5EF4-FFF2-40B4-BE49-F238E27FC236}">
                <a16:creationId xmlns:a16="http://schemas.microsoft.com/office/drawing/2014/main" id="{F6834687-6D2A-D746-779D-65DBF8EA5059}"/>
              </a:ext>
            </a:extLst>
          </p:cNvPr>
          <p:cNvSpPr/>
          <p:nvPr/>
        </p:nvSpPr>
        <p:spPr>
          <a:xfrm>
            <a:off x="5338131" y="1923386"/>
            <a:ext cx="3260277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10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9" name="Shape 8">
            <a:extLst>
              <a:ext uri="{FF2B5EF4-FFF2-40B4-BE49-F238E27FC236}">
                <a16:creationId xmlns:a16="http://schemas.microsoft.com/office/drawing/2014/main" id="{36FE0060-1814-2877-6859-0F4C95EEA2ED}"/>
              </a:ext>
            </a:extLst>
          </p:cNvPr>
          <p:cNvSpPr/>
          <p:nvPr/>
        </p:nvSpPr>
        <p:spPr>
          <a:xfrm>
            <a:off x="5329624" y="2286350"/>
            <a:ext cx="3267868" cy="362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 sz="10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0" name="Text 3">
            <a:extLst>
              <a:ext uri="{FF2B5EF4-FFF2-40B4-BE49-F238E27FC236}">
                <a16:creationId xmlns:a16="http://schemas.microsoft.com/office/drawing/2014/main" id="{CA5733CC-FBF0-77C3-5476-AF59609DA2D6}"/>
              </a:ext>
            </a:extLst>
          </p:cNvPr>
          <p:cNvSpPr/>
          <p:nvPr/>
        </p:nvSpPr>
        <p:spPr>
          <a:xfrm>
            <a:off x="5429333" y="1923386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Language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2" name="Text 3">
            <a:extLst>
              <a:ext uri="{FF2B5EF4-FFF2-40B4-BE49-F238E27FC236}">
                <a16:creationId xmlns:a16="http://schemas.microsoft.com/office/drawing/2014/main" id="{2540889C-6A47-CE32-E8FE-4A5C484D9196}"/>
              </a:ext>
            </a:extLst>
          </p:cNvPr>
          <p:cNvSpPr/>
          <p:nvPr/>
        </p:nvSpPr>
        <p:spPr>
          <a:xfrm>
            <a:off x="7116712" y="1916521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Typescript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6" name="Text 3">
            <a:extLst>
              <a:ext uri="{FF2B5EF4-FFF2-40B4-BE49-F238E27FC236}">
                <a16:creationId xmlns:a16="http://schemas.microsoft.com/office/drawing/2014/main" id="{3977B925-F5CC-F0F6-857D-6379FF85A6D5}"/>
              </a:ext>
            </a:extLst>
          </p:cNvPr>
          <p:cNvSpPr/>
          <p:nvPr/>
        </p:nvSpPr>
        <p:spPr>
          <a:xfrm>
            <a:off x="5429333" y="2285525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Framework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7" name="Text 3">
            <a:extLst>
              <a:ext uri="{FF2B5EF4-FFF2-40B4-BE49-F238E27FC236}">
                <a16:creationId xmlns:a16="http://schemas.microsoft.com/office/drawing/2014/main" id="{4948C88F-852E-5B1B-7B86-919B3034872D}"/>
              </a:ext>
            </a:extLst>
          </p:cNvPr>
          <p:cNvSpPr/>
          <p:nvPr/>
        </p:nvSpPr>
        <p:spPr>
          <a:xfrm>
            <a:off x="7344892" y="2285525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Next.js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69" name="그래픽 168">
            <a:extLst>
              <a:ext uri="{FF2B5EF4-FFF2-40B4-BE49-F238E27FC236}">
                <a16:creationId xmlns:a16="http://schemas.microsoft.com/office/drawing/2014/main" id="{E3DCE251-ECB9-413E-EDBC-48792E3945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65254" y="1973277"/>
            <a:ext cx="286881" cy="286881"/>
          </a:xfrm>
          <a:prstGeom prst="rect">
            <a:avLst/>
          </a:prstGeom>
        </p:spPr>
      </p:pic>
      <p:pic>
        <p:nvPicPr>
          <p:cNvPr id="170" name="그래픽 169">
            <a:extLst>
              <a:ext uri="{FF2B5EF4-FFF2-40B4-BE49-F238E27FC236}">
                <a16:creationId xmlns:a16="http://schemas.microsoft.com/office/drawing/2014/main" id="{EE364611-0BF7-3D9A-2D9D-2AFC41E0535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65254" y="2337026"/>
            <a:ext cx="261385" cy="261385"/>
          </a:xfrm>
          <a:prstGeom prst="rect">
            <a:avLst/>
          </a:prstGeom>
        </p:spPr>
      </p:pic>
      <p:sp>
        <p:nvSpPr>
          <p:cNvPr id="172" name="직사각형 171">
            <a:extLst>
              <a:ext uri="{FF2B5EF4-FFF2-40B4-BE49-F238E27FC236}">
                <a16:creationId xmlns:a16="http://schemas.microsoft.com/office/drawing/2014/main" id="{FDC3ACD4-1258-DDB7-75BF-897902E70627}"/>
              </a:ext>
            </a:extLst>
          </p:cNvPr>
          <p:cNvSpPr/>
          <p:nvPr/>
        </p:nvSpPr>
        <p:spPr>
          <a:xfrm>
            <a:off x="493633" y="1553733"/>
            <a:ext cx="3564271" cy="1469565"/>
          </a:xfrm>
          <a:prstGeom prst="rect">
            <a:avLst/>
          </a:prstGeom>
          <a:noFill/>
          <a:ln w="28575" cap="flat" cmpd="sng" algn="ctr">
            <a:solidFill>
              <a:schemeClr val="accent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73" name="직선 화살표 연결선 172">
            <a:extLst>
              <a:ext uri="{FF2B5EF4-FFF2-40B4-BE49-F238E27FC236}">
                <a16:creationId xmlns:a16="http://schemas.microsoft.com/office/drawing/2014/main" id="{D027D3B3-5645-735B-89D3-A5F4D4216787}"/>
              </a:ext>
            </a:extLst>
          </p:cNvPr>
          <p:cNvCxnSpPr>
            <a:cxnSpLocks/>
            <a:stCxn id="172" idx="3"/>
            <a:endCxn id="157" idx="1"/>
          </p:cNvCxnSpPr>
          <p:nvPr/>
        </p:nvCxnSpPr>
        <p:spPr>
          <a:xfrm flipV="1">
            <a:off x="4057904" y="2285591"/>
            <a:ext cx="1271719" cy="2925"/>
          </a:xfrm>
          <a:prstGeom prst="straightConnector1">
            <a:avLst/>
          </a:prstGeom>
          <a:ln>
            <a:solidFill>
              <a:schemeClr val="accent2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7" name="Shape 5">
            <a:extLst>
              <a:ext uri="{FF2B5EF4-FFF2-40B4-BE49-F238E27FC236}">
                <a16:creationId xmlns:a16="http://schemas.microsoft.com/office/drawing/2014/main" id="{81DC78C1-DA50-0324-E903-6CE26DF23BCC}"/>
              </a:ext>
            </a:extLst>
          </p:cNvPr>
          <p:cNvSpPr/>
          <p:nvPr/>
        </p:nvSpPr>
        <p:spPr>
          <a:xfrm>
            <a:off x="5338131" y="5559662"/>
            <a:ext cx="3260277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10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8" name="Text 3">
            <a:extLst>
              <a:ext uri="{FF2B5EF4-FFF2-40B4-BE49-F238E27FC236}">
                <a16:creationId xmlns:a16="http://schemas.microsoft.com/office/drawing/2014/main" id="{DFA8FEC0-3491-7006-9FFC-8003253EBC6A}"/>
              </a:ext>
            </a:extLst>
          </p:cNvPr>
          <p:cNvSpPr/>
          <p:nvPr/>
        </p:nvSpPr>
        <p:spPr>
          <a:xfrm>
            <a:off x="5429333" y="5559038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Database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9" name="Text 3">
            <a:extLst>
              <a:ext uri="{FF2B5EF4-FFF2-40B4-BE49-F238E27FC236}">
                <a16:creationId xmlns:a16="http://schemas.microsoft.com/office/drawing/2014/main" id="{417200EE-81E7-2056-1886-50EA0E80C550}"/>
              </a:ext>
            </a:extLst>
          </p:cNvPr>
          <p:cNvSpPr/>
          <p:nvPr/>
        </p:nvSpPr>
        <p:spPr>
          <a:xfrm>
            <a:off x="7247555" y="5559038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MariaDB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90" name="Picture 6">
            <a:extLst>
              <a:ext uri="{FF2B5EF4-FFF2-40B4-BE49-F238E27FC236}">
                <a16:creationId xmlns:a16="http://schemas.microsoft.com/office/drawing/2014/main" id="{4197D64D-A9D1-C3A8-6B3F-50CB0531E6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93" y="5615263"/>
            <a:ext cx="468404" cy="2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2" name="직사각형 191">
            <a:extLst>
              <a:ext uri="{FF2B5EF4-FFF2-40B4-BE49-F238E27FC236}">
                <a16:creationId xmlns:a16="http://schemas.microsoft.com/office/drawing/2014/main" id="{B9AD6E56-B19A-F816-18BE-C13D616F502B}"/>
              </a:ext>
            </a:extLst>
          </p:cNvPr>
          <p:cNvSpPr/>
          <p:nvPr/>
        </p:nvSpPr>
        <p:spPr>
          <a:xfrm>
            <a:off x="1274339" y="4040957"/>
            <a:ext cx="591486" cy="359348"/>
          </a:xfrm>
          <a:prstGeom prst="rect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3" name="직사각형 192">
            <a:extLst>
              <a:ext uri="{FF2B5EF4-FFF2-40B4-BE49-F238E27FC236}">
                <a16:creationId xmlns:a16="http://schemas.microsoft.com/office/drawing/2014/main" id="{511818BC-C03D-B034-D651-F90C0D676395}"/>
              </a:ext>
            </a:extLst>
          </p:cNvPr>
          <p:cNvSpPr/>
          <p:nvPr/>
        </p:nvSpPr>
        <p:spPr>
          <a:xfrm>
            <a:off x="593677" y="4040957"/>
            <a:ext cx="591487" cy="359348"/>
          </a:xfrm>
          <a:prstGeom prst="rect">
            <a:avLst/>
          </a:prstGeom>
          <a:noFill/>
          <a:ln w="28575" cap="flat" cmpd="sng" algn="ctr">
            <a:solidFill>
              <a:srgbClr val="00B05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4" name="Shape 1">
            <a:extLst>
              <a:ext uri="{FF2B5EF4-FFF2-40B4-BE49-F238E27FC236}">
                <a16:creationId xmlns:a16="http://schemas.microsoft.com/office/drawing/2014/main" id="{92BF1079-4642-1BD0-B096-A0607D2573BA}"/>
              </a:ext>
            </a:extLst>
          </p:cNvPr>
          <p:cNvSpPr/>
          <p:nvPr/>
        </p:nvSpPr>
        <p:spPr>
          <a:xfrm>
            <a:off x="5322032" y="3362886"/>
            <a:ext cx="3267868" cy="724208"/>
          </a:xfrm>
          <a:prstGeom prst="roundRect">
            <a:avLst>
              <a:gd name="adj" fmla="val 3772"/>
            </a:avLst>
          </a:prstGeom>
          <a:noFill/>
          <a:ln w="19050">
            <a:solidFill>
              <a:schemeClr val="accent5">
                <a:lumMod val="75000"/>
              </a:schemeClr>
            </a:solidFill>
            <a:prstDash val="solid"/>
          </a:ln>
        </p:spPr>
        <p:txBody>
          <a:bodyPr/>
          <a:lstStyle/>
          <a:p>
            <a:endParaRPr lang="ko-KR" altLang="en-US" sz="10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195" name="연결선: 꺾임 194">
            <a:extLst>
              <a:ext uri="{FF2B5EF4-FFF2-40B4-BE49-F238E27FC236}">
                <a16:creationId xmlns:a16="http://schemas.microsoft.com/office/drawing/2014/main" id="{B03047C4-C1CE-D259-31EB-8C14A5066754}"/>
              </a:ext>
            </a:extLst>
          </p:cNvPr>
          <p:cNvCxnSpPr>
            <a:cxnSpLocks/>
            <a:stCxn id="218" idx="0"/>
          </p:cNvCxnSpPr>
          <p:nvPr/>
        </p:nvCxnSpPr>
        <p:spPr>
          <a:xfrm rot="5400000" flipH="1" flipV="1">
            <a:off x="4217262" y="2950912"/>
            <a:ext cx="504328" cy="1683517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96" name="Shape 1">
            <a:extLst>
              <a:ext uri="{FF2B5EF4-FFF2-40B4-BE49-F238E27FC236}">
                <a16:creationId xmlns:a16="http://schemas.microsoft.com/office/drawing/2014/main" id="{33B07B54-BB1B-204E-59C1-A07D821B3936}"/>
              </a:ext>
            </a:extLst>
          </p:cNvPr>
          <p:cNvSpPr/>
          <p:nvPr/>
        </p:nvSpPr>
        <p:spPr>
          <a:xfrm>
            <a:off x="5330539" y="4469612"/>
            <a:ext cx="3267868" cy="724208"/>
          </a:xfrm>
          <a:prstGeom prst="roundRect">
            <a:avLst>
              <a:gd name="adj" fmla="val 3772"/>
            </a:avLst>
          </a:prstGeom>
          <a:noFill/>
          <a:ln w="19050">
            <a:solidFill>
              <a:srgbClr val="00B050"/>
            </a:solidFill>
            <a:prstDash val="solid"/>
          </a:ln>
        </p:spPr>
        <p:txBody>
          <a:bodyPr/>
          <a:lstStyle/>
          <a:p>
            <a:endParaRPr lang="ko-KR" altLang="en-US" sz="10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7" name="Shape 5">
            <a:extLst>
              <a:ext uri="{FF2B5EF4-FFF2-40B4-BE49-F238E27FC236}">
                <a16:creationId xmlns:a16="http://schemas.microsoft.com/office/drawing/2014/main" id="{076AEBE5-DFBB-6B01-1D27-F8D1B7CA9602}"/>
              </a:ext>
            </a:extLst>
          </p:cNvPr>
          <p:cNvSpPr/>
          <p:nvPr/>
        </p:nvSpPr>
        <p:spPr>
          <a:xfrm>
            <a:off x="5322032" y="4483937"/>
            <a:ext cx="3260277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10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8" name="Shape 8">
            <a:extLst>
              <a:ext uri="{FF2B5EF4-FFF2-40B4-BE49-F238E27FC236}">
                <a16:creationId xmlns:a16="http://schemas.microsoft.com/office/drawing/2014/main" id="{40D732F8-C094-8FCB-AD67-DEB160592B91}"/>
              </a:ext>
            </a:extLst>
          </p:cNvPr>
          <p:cNvSpPr/>
          <p:nvPr/>
        </p:nvSpPr>
        <p:spPr>
          <a:xfrm>
            <a:off x="5313525" y="4846901"/>
            <a:ext cx="3267868" cy="362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 sz="10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9" name="Text 3">
            <a:extLst>
              <a:ext uri="{FF2B5EF4-FFF2-40B4-BE49-F238E27FC236}">
                <a16:creationId xmlns:a16="http://schemas.microsoft.com/office/drawing/2014/main" id="{0D4AB7A6-44B7-FA09-A879-1F484F9D98B2}"/>
              </a:ext>
            </a:extLst>
          </p:cNvPr>
          <p:cNvSpPr/>
          <p:nvPr/>
        </p:nvSpPr>
        <p:spPr>
          <a:xfrm>
            <a:off x="5413234" y="4483937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Language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0" name="Text 3">
            <a:extLst>
              <a:ext uri="{FF2B5EF4-FFF2-40B4-BE49-F238E27FC236}">
                <a16:creationId xmlns:a16="http://schemas.microsoft.com/office/drawing/2014/main" id="{B0147525-890E-A31D-FD71-2ED7C557C10D}"/>
              </a:ext>
            </a:extLst>
          </p:cNvPr>
          <p:cNvSpPr/>
          <p:nvPr/>
        </p:nvSpPr>
        <p:spPr>
          <a:xfrm>
            <a:off x="7100613" y="4477072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Typescript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1" name="Text 3">
            <a:extLst>
              <a:ext uri="{FF2B5EF4-FFF2-40B4-BE49-F238E27FC236}">
                <a16:creationId xmlns:a16="http://schemas.microsoft.com/office/drawing/2014/main" id="{293A9DCA-FEA0-4F11-B94B-ACDF80B21855}"/>
              </a:ext>
            </a:extLst>
          </p:cNvPr>
          <p:cNvSpPr/>
          <p:nvPr/>
        </p:nvSpPr>
        <p:spPr>
          <a:xfrm>
            <a:off x="5413234" y="4846076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Framework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202" name="그래픽 201">
            <a:extLst>
              <a:ext uri="{FF2B5EF4-FFF2-40B4-BE49-F238E27FC236}">
                <a16:creationId xmlns:a16="http://schemas.microsoft.com/office/drawing/2014/main" id="{883F4F51-6C00-63C7-6847-F04636A530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049155" y="4533828"/>
            <a:ext cx="286881" cy="286881"/>
          </a:xfrm>
          <a:prstGeom prst="rect">
            <a:avLst/>
          </a:prstGeom>
        </p:spPr>
      </p:pic>
      <p:cxnSp>
        <p:nvCxnSpPr>
          <p:cNvPr id="203" name="연결선: 꺾임 202">
            <a:extLst>
              <a:ext uri="{FF2B5EF4-FFF2-40B4-BE49-F238E27FC236}">
                <a16:creationId xmlns:a16="http://schemas.microsoft.com/office/drawing/2014/main" id="{DFA6CCDB-3964-3E3C-54AB-E13F631CCDA7}"/>
              </a:ext>
            </a:extLst>
          </p:cNvPr>
          <p:cNvCxnSpPr>
            <a:cxnSpLocks/>
            <a:stCxn id="193" idx="2"/>
            <a:endCxn id="197" idx="1"/>
          </p:cNvCxnSpPr>
          <p:nvPr/>
        </p:nvCxnSpPr>
        <p:spPr>
          <a:xfrm rot="16200000" flipH="1">
            <a:off x="2973169" y="2316556"/>
            <a:ext cx="265114" cy="4432611"/>
          </a:xfrm>
          <a:prstGeom prst="bentConnector2">
            <a:avLst/>
          </a:prstGeom>
          <a:ln>
            <a:solidFill>
              <a:srgbClr val="00B05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4" name="Shape 5">
            <a:extLst>
              <a:ext uri="{FF2B5EF4-FFF2-40B4-BE49-F238E27FC236}">
                <a16:creationId xmlns:a16="http://schemas.microsoft.com/office/drawing/2014/main" id="{977BB0AB-9A43-4AE6-4B0F-CAEDF6B8DB5A}"/>
              </a:ext>
            </a:extLst>
          </p:cNvPr>
          <p:cNvSpPr/>
          <p:nvPr/>
        </p:nvSpPr>
        <p:spPr>
          <a:xfrm>
            <a:off x="5338130" y="3375490"/>
            <a:ext cx="3260277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10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5" name="Shape 8">
            <a:extLst>
              <a:ext uri="{FF2B5EF4-FFF2-40B4-BE49-F238E27FC236}">
                <a16:creationId xmlns:a16="http://schemas.microsoft.com/office/drawing/2014/main" id="{4DDBC834-6729-24B8-5619-1306C0EA04CD}"/>
              </a:ext>
            </a:extLst>
          </p:cNvPr>
          <p:cNvSpPr/>
          <p:nvPr/>
        </p:nvSpPr>
        <p:spPr>
          <a:xfrm>
            <a:off x="5329623" y="3738454"/>
            <a:ext cx="3267868" cy="362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 sz="10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6" name="Text 3">
            <a:extLst>
              <a:ext uri="{FF2B5EF4-FFF2-40B4-BE49-F238E27FC236}">
                <a16:creationId xmlns:a16="http://schemas.microsoft.com/office/drawing/2014/main" id="{2365FD42-CDB0-8B8D-8AC3-B22187333D60}"/>
              </a:ext>
            </a:extLst>
          </p:cNvPr>
          <p:cNvSpPr/>
          <p:nvPr/>
        </p:nvSpPr>
        <p:spPr>
          <a:xfrm>
            <a:off x="5429332" y="3375490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Language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7" name="Text 3">
            <a:extLst>
              <a:ext uri="{FF2B5EF4-FFF2-40B4-BE49-F238E27FC236}">
                <a16:creationId xmlns:a16="http://schemas.microsoft.com/office/drawing/2014/main" id="{E474B8C8-575A-895A-6EC3-FBA84B06BAC4}"/>
              </a:ext>
            </a:extLst>
          </p:cNvPr>
          <p:cNvSpPr/>
          <p:nvPr/>
        </p:nvSpPr>
        <p:spPr>
          <a:xfrm>
            <a:off x="7509215" y="3368625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Java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208" name="그래픽 207">
            <a:extLst>
              <a:ext uri="{FF2B5EF4-FFF2-40B4-BE49-F238E27FC236}">
                <a16:creationId xmlns:a16="http://schemas.microsoft.com/office/drawing/2014/main" id="{4106E382-82C9-0512-55E3-C25FDF49031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8094193" y="3421238"/>
            <a:ext cx="256845" cy="256845"/>
          </a:xfrm>
          <a:prstGeom prst="rect">
            <a:avLst/>
          </a:prstGeom>
        </p:spPr>
      </p:pic>
      <p:sp>
        <p:nvSpPr>
          <p:cNvPr id="209" name="Text 3">
            <a:extLst>
              <a:ext uri="{FF2B5EF4-FFF2-40B4-BE49-F238E27FC236}">
                <a16:creationId xmlns:a16="http://schemas.microsoft.com/office/drawing/2014/main" id="{B0C18479-BDF1-46D9-8589-9528B01472F8}"/>
              </a:ext>
            </a:extLst>
          </p:cNvPr>
          <p:cNvSpPr/>
          <p:nvPr/>
        </p:nvSpPr>
        <p:spPr>
          <a:xfrm>
            <a:off x="5429332" y="3737629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Framework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0" name="Text 3">
            <a:extLst>
              <a:ext uri="{FF2B5EF4-FFF2-40B4-BE49-F238E27FC236}">
                <a16:creationId xmlns:a16="http://schemas.microsoft.com/office/drawing/2014/main" id="{781773EA-2A92-D6C6-FDEF-7E93406A28CA}"/>
              </a:ext>
            </a:extLst>
          </p:cNvPr>
          <p:cNvSpPr/>
          <p:nvPr/>
        </p:nvSpPr>
        <p:spPr>
          <a:xfrm>
            <a:off x="7078857" y="3737629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Spring Boot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211" name="Picture 2" descr="Icon Spring Framework Svg Spring Framework Log Spring Boot Logo Vector Art  Looking Stock">
            <a:extLst>
              <a:ext uri="{FF2B5EF4-FFF2-40B4-BE49-F238E27FC236}">
                <a16:creationId xmlns:a16="http://schemas.microsoft.com/office/drawing/2014/main" id="{C8112C21-2396-943E-7569-F2C9AF8797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74492" y="3800026"/>
            <a:ext cx="546438" cy="2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2" name="Text 3">
            <a:extLst>
              <a:ext uri="{FF2B5EF4-FFF2-40B4-BE49-F238E27FC236}">
                <a16:creationId xmlns:a16="http://schemas.microsoft.com/office/drawing/2014/main" id="{91A38748-FF54-C33A-4D5C-61AC1AB0A673}"/>
              </a:ext>
            </a:extLst>
          </p:cNvPr>
          <p:cNvSpPr/>
          <p:nvPr/>
        </p:nvSpPr>
        <p:spPr>
          <a:xfrm>
            <a:off x="7095871" y="4827765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Fastify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213" name="그래픽 212">
            <a:extLst>
              <a:ext uri="{FF2B5EF4-FFF2-40B4-BE49-F238E27FC236}">
                <a16:creationId xmlns:a16="http://schemas.microsoft.com/office/drawing/2014/main" id="{A4EA2726-E477-5145-27A8-87A88594093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833581" y="4696568"/>
            <a:ext cx="624461" cy="624461"/>
          </a:xfrm>
          <a:prstGeom prst="rect">
            <a:avLst/>
          </a:prstGeom>
        </p:spPr>
      </p:pic>
      <p:sp>
        <p:nvSpPr>
          <p:cNvPr id="214" name="직사각형 213">
            <a:extLst>
              <a:ext uri="{FF2B5EF4-FFF2-40B4-BE49-F238E27FC236}">
                <a16:creationId xmlns:a16="http://schemas.microsoft.com/office/drawing/2014/main" id="{4E369210-5AD7-A1DD-FD64-D321516B092B}"/>
              </a:ext>
            </a:extLst>
          </p:cNvPr>
          <p:cNvSpPr/>
          <p:nvPr/>
        </p:nvSpPr>
        <p:spPr>
          <a:xfrm>
            <a:off x="3171060" y="5631166"/>
            <a:ext cx="810469" cy="359349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5" name="Shape 1">
            <a:extLst>
              <a:ext uri="{FF2B5EF4-FFF2-40B4-BE49-F238E27FC236}">
                <a16:creationId xmlns:a16="http://schemas.microsoft.com/office/drawing/2014/main" id="{A3A6D0C0-E015-2AFF-2C58-0FE7427DB225}"/>
              </a:ext>
            </a:extLst>
          </p:cNvPr>
          <p:cNvSpPr/>
          <p:nvPr/>
        </p:nvSpPr>
        <p:spPr>
          <a:xfrm>
            <a:off x="5339047" y="5552798"/>
            <a:ext cx="3267868" cy="368933"/>
          </a:xfrm>
          <a:prstGeom prst="roundRect">
            <a:avLst>
              <a:gd name="adj" fmla="val 3772"/>
            </a:avLst>
          </a:prstGeom>
          <a:noFill/>
          <a:ln w="19050">
            <a:solidFill>
              <a:srgbClr val="FFC000"/>
            </a:solidFill>
            <a:prstDash val="solid"/>
          </a:ln>
        </p:spPr>
        <p:txBody>
          <a:bodyPr/>
          <a:lstStyle/>
          <a:p>
            <a:endParaRPr lang="ko-KR" altLang="en-US" sz="10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6" name="직사각형 215">
            <a:extLst>
              <a:ext uri="{FF2B5EF4-FFF2-40B4-BE49-F238E27FC236}">
                <a16:creationId xmlns:a16="http://schemas.microsoft.com/office/drawing/2014/main" id="{E7C8401F-0A31-9C39-6DF5-6E7A3D653FE7}"/>
              </a:ext>
            </a:extLst>
          </p:cNvPr>
          <p:cNvSpPr/>
          <p:nvPr/>
        </p:nvSpPr>
        <p:spPr>
          <a:xfrm>
            <a:off x="1936222" y="4040957"/>
            <a:ext cx="585224" cy="359348"/>
          </a:xfrm>
          <a:prstGeom prst="rect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7" name="직사각형 216">
            <a:extLst>
              <a:ext uri="{FF2B5EF4-FFF2-40B4-BE49-F238E27FC236}">
                <a16:creationId xmlns:a16="http://schemas.microsoft.com/office/drawing/2014/main" id="{09688D0A-CBCB-9BD3-5631-E0121D8E2336}"/>
              </a:ext>
            </a:extLst>
          </p:cNvPr>
          <p:cNvSpPr/>
          <p:nvPr/>
        </p:nvSpPr>
        <p:spPr>
          <a:xfrm>
            <a:off x="2657937" y="4040956"/>
            <a:ext cx="572253" cy="359348"/>
          </a:xfrm>
          <a:prstGeom prst="rect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8" name="직사각형 217">
            <a:extLst>
              <a:ext uri="{FF2B5EF4-FFF2-40B4-BE49-F238E27FC236}">
                <a16:creationId xmlns:a16="http://schemas.microsoft.com/office/drawing/2014/main" id="{4F9E5D5D-D89C-9345-5BC6-C84F14BFB6EC}"/>
              </a:ext>
            </a:extLst>
          </p:cNvPr>
          <p:cNvSpPr/>
          <p:nvPr/>
        </p:nvSpPr>
        <p:spPr>
          <a:xfrm>
            <a:off x="3329898" y="4044834"/>
            <a:ext cx="595539" cy="350384"/>
          </a:xfrm>
          <a:prstGeom prst="rect">
            <a:avLst/>
          </a:prstGeom>
          <a:noFill/>
          <a:ln w="28575" cap="flat" cmpd="sng" algn="ctr">
            <a:solidFill>
              <a:schemeClr val="accent5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19" name="연결선: 꺾임 218">
            <a:extLst>
              <a:ext uri="{FF2B5EF4-FFF2-40B4-BE49-F238E27FC236}">
                <a16:creationId xmlns:a16="http://schemas.microsoft.com/office/drawing/2014/main" id="{CB485541-407D-1BDE-70DE-EDEA25572805}"/>
              </a:ext>
            </a:extLst>
          </p:cNvPr>
          <p:cNvCxnSpPr>
            <a:cxnSpLocks/>
            <a:stCxn id="217" idx="0"/>
          </p:cNvCxnSpPr>
          <p:nvPr/>
        </p:nvCxnSpPr>
        <p:spPr>
          <a:xfrm rot="5400000" flipH="1" flipV="1">
            <a:off x="3873604" y="2610966"/>
            <a:ext cx="500450" cy="2359530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0" name="연결선: 꺾임 219">
            <a:extLst>
              <a:ext uri="{FF2B5EF4-FFF2-40B4-BE49-F238E27FC236}">
                <a16:creationId xmlns:a16="http://schemas.microsoft.com/office/drawing/2014/main" id="{0D32DF55-BC15-B3C3-CD6F-920497AC3557}"/>
              </a:ext>
            </a:extLst>
          </p:cNvPr>
          <p:cNvCxnSpPr>
            <a:cxnSpLocks/>
            <a:stCxn id="216" idx="0"/>
          </p:cNvCxnSpPr>
          <p:nvPr/>
        </p:nvCxnSpPr>
        <p:spPr>
          <a:xfrm rot="5400000" flipH="1" flipV="1">
            <a:off x="3515988" y="2253353"/>
            <a:ext cx="500450" cy="3074758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1" name="연결선: 꺾임 220">
            <a:extLst>
              <a:ext uri="{FF2B5EF4-FFF2-40B4-BE49-F238E27FC236}">
                <a16:creationId xmlns:a16="http://schemas.microsoft.com/office/drawing/2014/main" id="{32F9AE3B-213F-3EE1-4F34-7B17C26C7C82}"/>
              </a:ext>
            </a:extLst>
          </p:cNvPr>
          <p:cNvCxnSpPr>
            <a:cxnSpLocks/>
            <a:stCxn id="192" idx="0"/>
          </p:cNvCxnSpPr>
          <p:nvPr/>
        </p:nvCxnSpPr>
        <p:spPr>
          <a:xfrm rot="5400000" flipH="1" flipV="1">
            <a:off x="3193231" y="1920662"/>
            <a:ext cx="497146" cy="3743445"/>
          </a:xfrm>
          <a:prstGeom prst="bentConnector2">
            <a:avLst/>
          </a:prstGeom>
          <a:ln>
            <a:solidFill>
              <a:schemeClr val="accent5">
                <a:lumMod val="75000"/>
              </a:schemeClr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22" name="그래픽 221">
            <a:extLst>
              <a:ext uri="{FF2B5EF4-FFF2-40B4-BE49-F238E27FC236}">
                <a16:creationId xmlns:a16="http://schemas.microsoft.com/office/drawing/2014/main" id="{DDBEFDE5-2BB3-5EFD-E3E4-463CC0FFFA6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721791" y="1342489"/>
            <a:ext cx="484532" cy="484532"/>
          </a:xfrm>
          <a:prstGeom prst="rect">
            <a:avLst/>
          </a:prstGeom>
        </p:spPr>
      </p:pic>
      <p:pic>
        <p:nvPicPr>
          <p:cNvPr id="223" name="그래픽 222">
            <a:extLst>
              <a:ext uri="{FF2B5EF4-FFF2-40B4-BE49-F238E27FC236}">
                <a16:creationId xmlns:a16="http://schemas.microsoft.com/office/drawing/2014/main" id="{46B00011-B249-186E-0763-CEA41E842301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690145" y="3698176"/>
            <a:ext cx="284290" cy="284290"/>
          </a:xfrm>
          <a:prstGeom prst="rect">
            <a:avLst/>
          </a:prstGeom>
        </p:spPr>
      </p:pic>
      <p:pic>
        <p:nvPicPr>
          <p:cNvPr id="224" name="그래픽 223">
            <a:extLst>
              <a:ext uri="{FF2B5EF4-FFF2-40B4-BE49-F238E27FC236}">
                <a16:creationId xmlns:a16="http://schemas.microsoft.com/office/drawing/2014/main" id="{E20981E9-28C5-0D2B-F0D5-CBF3CBEAA9C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030884" y="3698176"/>
            <a:ext cx="284290" cy="284290"/>
          </a:xfrm>
          <a:prstGeom prst="rect">
            <a:avLst/>
          </a:prstGeom>
        </p:spPr>
      </p:pic>
      <p:pic>
        <p:nvPicPr>
          <p:cNvPr id="225" name="그래픽 224">
            <a:extLst>
              <a:ext uri="{FF2B5EF4-FFF2-40B4-BE49-F238E27FC236}">
                <a16:creationId xmlns:a16="http://schemas.microsoft.com/office/drawing/2014/main" id="{109D58AC-E0CF-D18C-BB94-3BDFAC4D9D7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287148" y="3698176"/>
            <a:ext cx="284290" cy="284290"/>
          </a:xfrm>
          <a:prstGeom prst="rect">
            <a:avLst/>
          </a:prstGeom>
        </p:spPr>
      </p:pic>
      <p:pic>
        <p:nvPicPr>
          <p:cNvPr id="226" name="그래픽 225">
            <a:extLst>
              <a:ext uri="{FF2B5EF4-FFF2-40B4-BE49-F238E27FC236}">
                <a16:creationId xmlns:a16="http://schemas.microsoft.com/office/drawing/2014/main" id="{6E062A61-A643-7151-4699-5A8AEC0403E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614535" y="3698176"/>
            <a:ext cx="284290" cy="284290"/>
          </a:xfrm>
          <a:prstGeom prst="rect">
            <a:avLst/>
          </a:prstGeom>
        </p:spPr>
      </p:pic>
      <p:pic>
        <p:nvPicPr>
          <p:cNvPr id="227" name="그래픽 226">
            <a:extLst>
              <a:ext uri="{FF2B5EF4-FFF2-40B4-BE49-F238E27FC236}">
                <a16:creationId xmlns:a16="http://schemas.microsoft.com/office/drawing/2014/main" id="{B1DC00B7-0135-6292-C9F3-C566FA59793A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870204" y="3635327"/>
            <a:ext cx="284290" cy="284290"/>
          </a:xfrm>
          <a:prstGeom prst="rect">
            <a:avLst/>
          </a:prstGeom>
        </p:spPr>
      </p:pic>
      <p:pic>
        <p:nvPicPr>
          <p:cNvPr id="228" name="그래픽 227">
            <a:extLst>
              <a:ext uri="{FF2B5EF4-FFF2-40B4-BE49-F238E27FC236}">
                <a16:creationId xmlns:a16="http://schemas.microsoft.com/office/drawing/2014/main" id="{3B6F520A-FD23-54B6-3F5E-D2A91E42D51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3864054" y="5374031"/>
            <a:ext cx="234950" cy="234950"/>
          </a:xfrm>
          <a:prstGeom prst="rect">
            <a:avLst/>
          </a:prstGeom>
        </p:spPr>
      </p:pic>
      <p:cxnSp>
        <p:nvCxnSpPr>
          <p:cNvPr id="229" name="연결선: 꺾임 228">
            <a:extLst>
              <a:ext uri="{FF2B5EF4-FFF2-40B4-BE49-F238E27FC236}">
                <a16:creationId xmlns:a16="http://schemas.microsoft.com/office/drawing/2014/main" id="{44578FA7-D1C8-0D80-CED7-AA940421B3D9}"/>
              </a:ext>
            </a:extLst>
          </p:cNvPr>
          <p:cNvCxnSpPr>
            <a:cxnSpLocks/>
            <a:stCxn id="214" idx="0"/>
            <a:endCxn id="187" idx="1"/>
          </p:cNvCxnSpPr>
          <p:nvPr/>
        </p:nvCxnSpPr>
        <p:spPr>
          <a:xfrm rot="16200000" flipH="1">
            <a:off x="4402224" y="4805237"/>
            <a:ext cx="109978" cy="1761836"/>
          </a:xfrm>
          <a:prstGeom prst="bentConnector4">
            <a:avLst>
              <a:gd name="adj1" fmla="val -207860"/>
              <a:gd name="adj2" fmla="val 61500"/>
            </a:avLst>
          </a:prstGeom>
          <a:ln>
            <a:solidFill>
              <a:srgbClr val="FFC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30" name="직사각형 229">
            <a:extLst>
              <a:ext uri="{FF2B5EF4-FFF2-40B4-BE49-F238E27FC236}">
                <a16:creationId xmlns:a16="http://schemas.microsoft.com/office/drawing/2014/main" id="{05AD6BA4-1108-FFD7-6CE5-39988D47EE02}"/>
              </a:ext>
            </a:extLst>
          </p:cNvPr>
          <p:cNvSpPr/>
          <p:nvPr/>
        </p:nvSpPr>
        <p:spPr>
          <a:xfrm>
            <a:off x="2295791" y="5631167"/>
            <a:ext cx="842073" cy="359350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7F3B99C2-08DC-1BF2-46D9-4A5630D8BBE4}"/>
              </a:ext>
            </a:extLst>
          </p:cNvPr>
          <p:cNvSpPr/>
          <p:nvPr/>
        </p:nvSpPr>
        <p:spPr>
          <a:xfrm>
            <a:off x="1424541" y="5635048"/>
            <a:ext cx="810469" cy="359349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2" name="직사각형 231">
            <a:extLst>
              <a:ext uri="{FF2B5EF4-FFF2-40B4-BE49-F238E27FC236}">
                <a16:creationId xmlns:a16="http://schemas.microsoft.com/office/drawing/2014/main" id="{D553B033-D55E-788E-B4FA-E8AE6007FD4C}"/>
              </a:ext>
            </a:extLst>
          </p:cNvPr>
          <p:cNvSpPr/>
          <p:nvPr/>
        </p:nvSpPr>
        <p:spPr>
          <a:xfrm>
            <a:off x="542856" y="5635050"/>
            <a:ext cx="842073" cy="359349"/>
          </a:xfrm>
          <a:prstGeom prst="rect">
            <a:avLst/>
          </a:prstGeom>
          <a:noFill/>
          <a:ln w="28575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lang="ko-KR" altLang="en-US"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33" name="연결선: 꺾임 232">
            <a:extLst>
              <a:ext uri="{FF2B5EF4-FFF2-40B4-BE49-F238E27FC236}">
                <a16:creationId xmlns:a16="http://schemas.microsoft.com/office/drawing/2014/main" id="{6A2C4E3A-1712-93CC-03DC-E6A469B5C2E5}"/>
              </a:ext>
            </a:extLst>
          </p:cNvPr>
          <p:cNvCxnSpPr>
            <a:cxnSpLocks/>
            <a:stCxn id="230" idx="0"/>
            <a:endCxn id="215" idx="1"/>
          </p:cNvCxnSpPr>
          <p:nvPr/>
        </p:nvCxnSpPr>
        <p:spPr>
          <a:xfrm rot="16200000" flipH="1">
            <a:off x="3974888" y="4373107"/>
            <a:ext cx="106098" cy="2622219"/>
          </a:xfrm>
          <a:prstGeom prst="bentConnector4">
            <a:avLst>
              <a:gd name="adj1" fmla="val -215461"/>
              <a:gd name="adj2" fmla="val 74041"/>
            </a:avLst>
          </a:prstGeom>
          <a:ln>
            <a:solidFill>
              <a:srgbClr val="FFC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4" name="연결선: 꺾임 233">
            <a:extLst>
              <a:ext uri="{FF2B5EF4-FFF2-40B4-BE49-F238E27FC236}">
                <a16:creationId xmlns:a16="http://schemas.microsoft.com/office/drawing/2014/main" id="{901DC8EB-1549-FC81-FF07-999257AB21F0}"/>
              </a:ext>
            </a:extLst>
          </p:cNvPr>
          <p:cNvCxnSpPr>
            <a:cxnSpLocks/>
            <a:stCxn id="231" idx="0"/>
            <a:endCxn id="215" idx="1"/>
          </p:cNvCxnSpPr>
          <p:nvPr/>
        </p:nvCxnSpPr>
        <p:spPr>
          <a:xfrm rot="16200000" flipH="1">
            <a:off x="3533302" y="3931521"/>
            <a:ext cx="102217" cy="3509271"/>
          </a:xfrm>
          <a:prstGeom prst="bentConnector4">
            <a:avLst>
              <a:gd name="adj1" fmla="val -223642"/>
              <a:gd name="adj2" fmla="val 80609"/>
            </a:avLst>
          </a:prstGeom>
          <a:ln>
            <a:solidFill>
              <a:srgbClr val="FFC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35" name="연결선: 꺾임 234">
            <a:extLst>
              <a:ext uri="{FF2B5EF4-FFF2-40B4-BE49-F238E27FC236}">
                <a16:creationId xmlns:a16="http://schemas.microsoft.com/office/drawing/2014/main" id="{B2E2E2E3-1437-CE09-7997-3445A5B3BA5E}"/>
              </a:ext>
            </a:extLst>
          </p:cNvPr>
          <p:cNvCxnSpPr>
            <a:cxnSpLocks/>
            <a:stCxn id="232" idx="0"/>
            <a:endCxn id="215" idx="1"/>
          </p:cNvCxnSpPr>
          <p:nvPr/>
        </p:nvCxnSpPr>
        <p:spPr>
          <a:xfrm rot="16200000" flipH="1">
            <a:off x="3100362" y="3498580"/>
            <a:ext cx="102215" cy="4375154"/>
          </a:xfrm>
          <a:prstGeom prst="bentConnector4">
            <a:avLst>
              <a:gd name="adj1" fmla="val -223646"/>
              <a:gd name="adj2" fmla="val 84493"/>
            </a:avLst>
          </a:prstGeom>
          <a:ln>
            <a:solidFill>
              <a:srgbClr val="FFC000"/>
            </a:solidFill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36" name="그래픽 235">
            <a:extLst>
              <a:ext uri="{FF2B5EF4-FFF2-40B4-BE49-F238E27FC236}">
                <a16:creationId xmlns:a16="http://schemas.microsoft.com/office/drawing/2014/main" id="{E5D3C8B6-FC5A-CC3B-F60D-15541DA06267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833678" y="5374031"/>
            <a:ext cx="234950" cy="234950"/>
          </a:xfrm>
          <a:prstGeom prst="rect">
            <a:avLst/>
          </a:prstGeom>
        </p:spPr>
      </p:pic>
      <p:pic>
        <p:nvPicPr>
          <p:cNvPr id="237" name="그래픽 236">
            <a:extLst>
              <a:ext uri="{FF2B5EF4-FFF2-40B4-BE49-F238E27FC236}">
                <a16:creationId xmlns:a16="http://schemas.microsoft.com/office/drawing/2014/main" id="{145A3DC5-A391-9827-F15B-A64F7704E24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238971" y="5374031"/>
            <a:ext cx="234950" cy="234950"/>
          </a:xfrm>
          <a:prstGeom prst="rect">
            <a:avLst/>
          </a:prstGeom>
        </p:spPr>
      </p:pic>
      <p:pic>
        <p:nvPicPr>
          <p:cNvPr id="238" name="그래픽 237">
            <a:extLst>
              <a:ext uri="{FF2B5EF4-FFF2-40B4-BE49-F238E27FC236}">
                <a16:creationId xmlns:a16="http://schemas.microsoft.com/office/drawing/2014/main" id="{012E3C1B-3F72-A26C-002C-7B339712A11C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017382" y="5374031"/>
            <a:ext cx="234950" cy="234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203847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D8660-5CB0-257D-71BE-634297EC64C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19363ADA-75B4-ADE8-2268-F0F4A35FB8F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19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25C63951-0265-A171-CE8D-9CDF586984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6" name="Shape 2">
            <a:extLst>
              <a:ext uri="{FF2B5EF4-FFF2-40B4-BE49-F238E27FC236}">
                <a16:creationId xmlns:a16="http://schemas.microsoft.com/office/drawing/2014/main" id="{F378AD4C-3F08-E410-F8AE-F4378B9EBBA3}"/>
              </a:ext>
            </a:extLst>
          </p:cNvPr>
          <p:cNvSpPr/>
          <p:nvPr/>
        </p:nvSpPr>
        <p:spPr>
          <a:xfrm>
            <a:off x="4540781" y="3118747"/>
            <a:ext cx="4128532" cy="1597977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7" name="Image 0" descr="preencoded.png">
            <a:extLst>
              <a:ext uri="{FF2B5EF4-FFF2-40B4-BE49-F238E27FC236}">
                <a16:creationId xmlns:a16="http://schemas.microsoft.com/office/drawing/2014/main" id="{D5AB894C-22F9-0909-8FEC-EAF61E6D46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41" y="3118747"/>
            <a:ext cx="60960" cy="1597977"/>
          </a:xfrm>
          <a:prstGeom prst="rect">
            <a:avLst/>
          </a:prstGeom>
        </p:spPr>
      </p:pic>
      <p:sp>
        <p:nvSpPr>
          <p:cNvPr id="8" name="Text 3">
            <a:extLst>
              <a:ext uri="{FF2B5EF4-FFF2-40B4-BE49-F238E27FC236}">
                <a16:creationId xmlns:a16="http://schemas.microsoft.com/office/drawing/2014/main" id="{C0222ACA-4AB5-B90A-989D-3E34C236CC54}"/>
              </a:ext>
            </a:extLst>
          </p:cNvPr>
          <p:cNvSpPr/>
          <p:nvPr/>
        </p:nvSpPr>
        <p:spPr>
          <a:xfrm>
            <a:off x="4698420" y="3230666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독립 배포 가능한 마이크로서비스 아키텍처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Text 4">
            <a:extLst>
              <a:ext uri="{FF2B5EF4-FFF2-40B4-BE49-F238E27FC236}">
                <a16:creationId xmlns:a16="http://schemas.microsoft.com/office/drawing/2014/main" id="{B1E53503-F70A-0353-380B-F943C2E0EDEC}"/>
              </a:ext>
            </a:extLst>
          </p:cNvPr>
          <p:cNvSpPr/>
          <p:nvPr/>
        </p:nvSpPr>
        <p:spPr>
          <a:xfrm>
            <a:off x="4698420" y="3469862"/>
            <a:ext cx="4260771" cy="145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5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각 기능 단위를 독립적인 서비스로 분리하여 개발 및 배포 유연성을 극대화합니다.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Text 5">
            <a:extLst>
              <a:ext uri="{FF2B5EF4-FFF2-40B4-BE49-F238E27FC236}">
                <a16:creationId xmlns:a16="http://schemas.microsoft.com/office/drawing/2014/main" id="{76D91E0D-76A1-A7B7-B548-540B2308F8E1}"/>
              </a:ext>
            </a:extLst>
          </p:cNvPr>
          <p:cNvSpPr/>
          <p:nvPr/>
        </p:nvSpPr>
        <p:spPr>
          <a:xfrm>
            <a:off x="4698421" y="3672864"/>
            <a:ext cx="3819882" cy="290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750" b="1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Docker 컨테이너화:</a:t>
            </a:r>
            <a:r>
              <a:rPr lang="en-US" sz="75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 모든 서비스는 Docker 컨테이너로 패키징되어 환경 일관성을 보장하고, 배포 과정을 간소화합니다.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Text 6">
            <a:extLst>
              <a:ext uri="{FF2B5EF4-FFF2-40B4-BE49-F238E27FC236}">
                <a16:creationId xmlns:a16="http://schemas.microsoft.com/office/drawing/2014/main" id="{90CFEA43-59D9-3512-B9F0-799245C99FEA}"/>
              </a:ext>
            </a:extLst>
          </p:cNvPr>
          <p:cNvSpPr/>
          <p:nvPr/>
        </p:nvSpPr>
        <p:spPr>
          <a:xfrm>
            <a:off x="4698421" y="3996714"/>
            <a:ext cx="3819882" cy="290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750" b="1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서비스 간 독립성:</a:t>
            </a:r>
            <a:r>
              <a:rPr lang="en-US" sz="75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 한 서비스의 장애가 전체 시스템에 미치는 영향을 최소화하며, 개별 서비스의 독립적인 업데이트가 가능합니다.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" name="Text 7">
            <a:extLst>
              <a:ext uri="{FF2B5EF4-FFF2-40B4-BE49-F238E27FC236}">
                <a16:creationId xmlns:a16="http://schemas.microsoft.com/office/drawing/2014/main" id="{A741D4B6-16FA-5102-0488-DECE48302BA5}"/>
              </a:ext>
            </a:extLst>
          </p:cNvPr>
          <p:cNvSpPr/>
          <p:nvPr/>
        </p:nvSpPr>
        <p:spPr>
          <a:xfrm>
            <a:off x="4698421" y="4320564"/>
            <a:ext cx="3819882" cy="290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750" b="1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API Gateway 패턴:</a:t>
            </a:r>
            <a:r>
              <a:rPr lang="en-US" sz="75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 모든 외부 요청을 단일 진입점으로 처리하여 라우팅, 인증, 로깅 등 공통 기능을 중앙에서 관리하고 서비스 복잡도를 줄입니다.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" name="Shape 14">
            <a:extLst>
              <a:ext uri="{FF2B5EF4-FFF2-40B4-BE49-F238E27FC236}">
                <a16:creationId xmlns:a16="http://schemas.microsoft.com/office/drawing/2014/main" id="{39555251-DA7D-6369-E65B-1FB1CD3068FA}"/>
              </a:ext>
            </a:extLst>
          </p:cNvPr>
          <p:cNvSpPr/>
          <p:nvPr/>
        </p:nvSpPr>
        <p:spPr>
          <a:xfrm>
            <a:off x="4540781" y="4802709"/>
            <a:ext cx="4128532" cy="166727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31" name="Image 2" descr="preencoded.png">
            <a:extLst>
              <a:ext uri="{FF2B5EF4-FFF2-40B4-BE49-F238E27FC236}">
                <a16:creationId xmlns:a16="http://schemas.microsoft.com/office/drawing/2014/main" id="{4369A967-FD6C-0019-A927-9E51F6ADDE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41" y="4802709"/>
            <a:ext cx="60960" cy="1667271"/>
          </a:xfrm>
          <a:prstGeom prst="rect">
            <a:avLst/>
          </a:prstGeom>
        </p:spPr>
      </p:pic>
      <p:sp>
        <p:nvSpPr>
          <p:cNvPr id="32" name="Text 15">
            <a:extLst>
              <a:ext uri="{FF2B5EF4-FFF2-40B4-BE49-F238E27FC236}">
                <a16:creationId xmlns:a16="http://schemas.microsoft.com/office/drawing/2014/main" id="{6CA27F46-A9A5-A5D6-CBDE-892E4FD4FAD1}"/>
              </a:ext>
            </a:extLst>
          </p:cNvPr>
          <p:cNvSpPr/>
          <p:nvPr/>
        </p:nvSpPr>
        <p:spPr>
          <a:xfrm>
            <a:off x="4698420" y="4914628"/>
            <a:ext cx="1450538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sz="11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보안 강화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3" name="Text 16">
            <a:extLst>
              <a:ext uri="{FF2B5EF4-FFF2-40B4-BE49-F238E27FC236}">
                <a16:creationId xmlns:a16="http://schemas.microsoft.com/office/drawing/2014/main" id="{EB4BABFF-518C-1FB5-E2D6-11E71E705788}"/>
              </a:ext>
            </a:extLst>
          </p:cNvPr>
          <p:cNvSpPr/>
          <p:nvPr/>
        </p:nvSpPr>
        <p:spPr>
          <a:xfrm>
            <a:off x="4698420" y="5153824"/>
            <a:ext cx="4260771" cy="145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sz="75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사용자 인증 및 데이터 보호를 위한 강력한 보안 메커니즘을 적용하여 시스템의 신뢰성을 높입니다.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7" name="Text 17">
            <a:extLst>
              <a:ext uri="{FF2B5EF4-FFF2-40B4-BE49-F238E27FC236}">
                <a16:creationId xmlns:a16="http://schemas.microsoft.com/office/drawing/2014/main" id="{2009C41A-6FB6-BBA2-1C18-66C62676209D}"/>
              </a:ext>
            </a:extLst>
          </p:cNvPr>
          <p:cNvSpPr/>
          <p:nvPr/>
        </p:nvSpPr>
        <p:spPr>
          <a:xfrm>
            <a:off x="4698421" y="5356826"/>
            <a:ext cx="3819882" cy="290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algn="l">
              <a:lnSpc>
                <a:spcPts val="1100"/>
              </a:lnSpc>
              <a:buSzPct val="100000"/>
            </a:pP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1" name="Text 18">
            <a:extLst>
              <a:ext uri="{FF2B5EF4-FFF2-40B4-BE49-F238E27FC236}">
                <a16:creationId xmlns:a16="http://schemas.microsoft.com/office/drawing/2014/main" id="{282F900C-571F-5D5C-F2DA-6367C075A8C2}"/>
              </a:ext>
            </a:extLst>
          </p:cNvPr>
          <p:cNvSpPr/>
          <p:nvPr/>
        </p:nvSpPr>
        <p:spPr>
          <a:xfrm>
            <a:off x="4698421" y="5414810"/>
            <a:ext cx="3819882" cy="290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750" b="1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JWT 토큰 기반 인증:</a:t>
            </a:r>
            <a:r>
              <a:rPr lang="en-US" sz="75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 각 요청에 대한 Stateless 인증을 통해 서버 부하를 줄이고 확장성을 향상시키며, API 호출의 무결성을 보장합니다.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2" name="Text 19">
            <a:extLst>
              <a:ext uri="{FF2B5EF4-FFF2-40B4-BE49-F238E27FC236}">
                <a16:creationId xmlns:a16="http://schemas.microsoft.com/office/drawing/2014/main" id="{72EE6EAD-51A3-B40F-CDF4-712B6F0A4C79}"/>
              </a:ext>
            </a:extLst>
          </p:cNvPr>
          <p:cNvSpPr/>
          <p:nvPr/>
        </p:nvSpPr>
        <p:spPr>
          <a:xfrm>
            <a:off x="4698421" y="5738660"/>
            <a:ext cx="3819882" cy="290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750" b="1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데이터 암호화 (전송/저장):</a:t>
            </a:r>
            <a:r>
              <a:rPr lang="en-US" sz="75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 모든 민감한 데이터는 전송 중(TLS/SSL) 및 저장 시(AES-256) 암호화되어 무단 접근으로부터 보호됩니다.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3" name="Text 20">
            <a:extLst>
              <a:ext uri="{FF2B5EF4-FFF2-40B4-BE49-F238E27FC236}">
                <a16:creationId xmlns:a16="http://schemas.microsoft.com/office/drawing/2014/main" id="{BD63E10D-71C4-C99E-E4AF-893598673B74}"/>
              </a:ext>
            </a:extLst>
          </p:cNvPr>
          <p:cNvSpPr/>
          <p:nvPr/>
        </p:nvSpPr>
        <p:spPr>
          <a:xfrm>
            <a:off x="4698421" y="6062510"/>
            <a:ext cx="3819882" cy="290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en-US" sz="750" b="1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역할 기반 접근 제어 (RBAC):</a:t>
            </a:r>
            <a:r>
              <a:rPr lang="en-US" sz="75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 사용자의 역할에 따라 시스템 기능 및 데이터 접근 권한을 세분화하여 최소 권한 원칙을 준수합니다.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4" name="Shape 2">
            <a:extLst>
              <a:ext uri="{FF2B5EF4-FFF2-40B4-BE49-F238E27FC236}">
                <a16:creationId xmlns:a16="http://schemas.microsoft.com/office/drawing/2014/main" id="{7DB6E313-785D-E994-11D8-6BFB725339A9}"/>
              </a:ext>
            </a:extLst>
          </p:cNvPr>
          <p:cNvSpPr/>
          <p:nvPr/>
        </p:nvSpPr>
        <p:spPr>
          <a:xfrm>
            <a:off x="4540781" y="1462787"/>
            <a:ext cx="4128532" cy="1597977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5" name="Image 0" descr="preencoded.png">
            <a:extLst>
              <a:ext uri="{FF2B5EF4-FFF2-40B4-BE49-F238E27FC236}">
                <a16:creationId xmlns:a16="http://schemas.microsoft.com/office/drawing/2014/main" id="{B152DE46-053C-8A31-342E-28E5F2C1D9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25541" y="1462787"/>
            <a:ext cx="60960" cy="1597977"/>
          </a:xfrm>
          <a:prstGeom prst="rect">
            <a:avLst/>
          </a:prstGeom>
        </p:spPr>
      </p:pic>
      <p:sp>
        <p:nvSpPr>
          <p:cNvPr id="48" name="Text 3">
            <a:extLst>
              <a:ext uri="{FF2B5EF4-FFF2-40B4-BE49-F238E27FC236}">
                <a16:creationId xmlns:a16="http://schemas.microsoft.com/office/drawing/2014/main" id="{7BFC564B-0E0C-1D79-4DE9-9F261D2875D9}"/>
              </a:ext>
            </a:extLst>
          </p:cNvPr>
          <p:cNvSpPr/>
          <p:nvPr/>
        </p:nvSpPr>
        <p:spPr>
          <a:xfrm>
            <a:off x="4698420" y="1574706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도메인 주도 설계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3" name="Text 4">
            <a:extLst>
              <a:ext uri="{FF2B5EF4-FFF2-40B4-BE49-F238E27FC236}">
                <a16:creationId xmlns:a16="http://schemas.microsoft.com/office/drawing/2014/main" id="{98266010-B5F0-F3AB-840A-3FEB42849647}"/>
              </a:ext>
            </a:extLst>
          </p:cNvPr>
          <p:cNvSpPr/>
          <p:nvPr/>
        </p:nvSpPr>
        <p:spPr>
          <a:xfrm>
            <a:off x="4698420" y="1813902"/>
            <a:ext cx="4260771" cy="14501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비즈니스 도메인별 서비스와 데이터를 독립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분리하여 유지보수성과 확장성을 극대화 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4" name="Text 5">
            <a:extLst>
              <a:ext uri="{FF2B5EF4-FFF2-40B4-BE49-F238E27FC236}">
                <a16:creationId xmlns:a16="http://schemas.microsoft.com/office/drawing/2014/main" id="{596AD65D-475D-FBFC-B5A1-6EB0988D37AE}"/>
              </a:ext>
            </a:extLst>
          </p:cNvPr>
          <p:cNvSpPr/>
          <p:nvPr/>
        </p:nvSpPr>
        <p:spPr>
          <a:xfrm>
            <a:off x="4698421" y="2016904"/>
            <a:ext cx="3819882" cy="290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도메인별 </a:t>
            </a:r>
            <a:r>
              <a:rPr lang="en-US" altLang="ko-KR" sz="75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DB </a:t>
            </a:r>
            <a:r>
              <a:rPr lang="ko-KR" altLang="en-US" sz="75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분리</a:t>
            </a:r>
            <a:r>
              <a:rPr lang="en-US" sz="75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:</a:t>
            </a:r>
            <a:r>
              <a:rPr 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각 마이크로 서비스가 분리된 독립 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DB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를 보유하여 데이터 무결성과 서비스 자율성을 보장합니다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5" name="Text 6">
            <a:extLst>
              <a:ext uri="{FF2B5EF4-FFF2-40B4-BE49-F238E27FC236}">
                <a16:creationId xmlns:a16="http://schemas.microsoft.com/office/drawing/2014/main" id="{1E180590-5E6A-5C11-340D-EF2904CB1035}"/>
              </a:ext>
            </a:extLst>
          </p:cNvPr>
          <p:cNvSpPr/>
          <p:nvPr/>
        </p:nvSpPr>
        <p:spPr>
          <a:xfrm>
            <a:off x="4698421" y="2340754"/>
            <a:ext cx="3819882" cy="290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단일 책임 원칙</a:t>
            </a:r>
            <a:r>
              <a:rPr lang="en-US" sz="75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:</a:t>
            </a:r>
            <a:r>
              <a:rPr 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각 마이크로서비스가 하나의 비즈니스 도메인만 담당하여 변경 영향도를 최소화하고 독립 배포를 가능하게 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8" name="Text 7">
            <a:extLst>
              <a:ext uri="{FF2B5EF4-FFF2-40B4-BE49-F238E27FC236}">
                <a16:creationId xmlns:a16="http://schemas.microsoft.com/office/drawing/2014/main" id="{65F74943-8F29-92BC-37D7-715AE74C35DF}"/>
              </a:ext>
            </a:extLst>
          </p:cNvPr>
          <p:cNvSpPr/>
          <p:nvPr/>
        </p:nvSpPr>
        <p:spPr>
          <a:xfrm>
            <a:off x="4698421" y="2664604"/>
            <a:ext cx="3819882" cy="29003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확장 및 변경 용이성</a:t>
            </a:r>
            <a:r>
              <a:rPr lang="en-US" sz="75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:</a:t>
            </a:r>
            <a:r>
              <a:rPr 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특정 도메인 변경이 다른 도메인에 영향을 주지 않아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,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팀별 독립 개발과 점진적 확장이 가능합니다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7" name="Picture 14">
            <a:extLst>
              <a:ext uri="{FF2B5EF4-FFF2-40B4-BE49-F238E27FC236}">
                <a16:creationId xmlns:a16="http://schemas.microsoft.com/office/drawing/2014/main" id="{0D7DC441-9F23-6262-199A-909BD663AB90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40378" t="6202" r="2688" b="4002"/>
          <a:stretch>
            <a:fillRect/>
          </a:stretch>
        </p:blipFill>
        <p:spPr>
          <a:xfrm>
            <a:off x="425106" y="1472973"/>
            <a:ext cx="3731744" cy="4702989"/>
          </a:xfrm>
          <a:prstGeom prst="rect">
            <a:avLst/>
          </a:prstGeom>
          <a:noFill/>
          <a:ln>
            <a:solidFill>
              <a:srgbClr val="67B9CF"/>
            </a:solidFill>
          </a:ln>
          <a:effectLst/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E86287B-0B12-C04E-5AC6-C17469852AA9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9" name="제목 14">
            <a:extLst>
              <a:ext uri="{FF2B5EF4-FFF2-40B4-BE49-F238E27FC236}">
                <a16:creationId xmlns:a16="http://schemas.microsoft.com/office/drawing/2014/main" id="{90AC8D49-B12F-50AF-0E38-818B7A5DF8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024272" cy="332399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시스템 아키텍처</a:t>
            </a:r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75707095-BD49-2711-94A0-CD3E3643D438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8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latin typeface="페이퍼로지 5 Medium" pitchFamily="2" charset="-127"/>
                <a:ea typeface="페이퍼로지 5 Medium" pitchFamily="2" charset="-127"/>
              </a:rPr>
              <a:t>4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21" name="모서리가 둥근 직사각형 108">
            <a:extLst>
              <a:ext uri="{FF2B5EF4-FFF2-40B4-BE49-F238E27FC236}">
                <a16:creationId xmlns:a16="http://schemas.microsoft.com/office/drawing/2014/main" id="{13D280A0-5C8C-2EF0-A3CA-7A0D451153CA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4</a:t>
            </a: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.3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기술적 특징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73750446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사각형: 둥근 모서리 17">
            <a:extLst>
              <a:ext uri="{FF2B5EF4-FFF2-40B4-BE49-F238E27FC236}">
                <a16:creationId xmlns:a16="http://schemas.microsoft.com/office/drawing/2014/main" id="{A048063B-C626-4F6A-4FF6-FA1237D8716A}"/>
              </a:ext>
            </a:extLst>
          </p:cNvPr>
          <p:cNvSpPr/>
          <p:nvPr/>
        </p:nvSpPr>
        <p:spPr>
          <a:xfrm>
            <a:off x="4891304" y="3220997"/>
            <a:ext cx="3660546" cy="342218"/>
          </a:xfrm>
          <a:prstGeom prst="roundRect">
            <a:avLst/>
          </a:prstGeom>
          <a:solidFill>
            <a:srgbClr val="124D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23" name="사각형: 둥근 모서리 17">
            <a:extLst>
              <a:ext uri="{FF2B5EF4-FFF2-40B4-BE49-F238E27FC236}">
                <a16:creationId xmlns:a16="http://schemas.microsoft.com/office/drawing/2014/main" id="{454A2835-6009-F299-20E4-10D85BB441A2}"/>
              </a:ext>
            </a:extLst>
          </p:cNvPr>
          <p:cNvSpPr/>
          <p:nvPr/>
        </p:nvSpPr>
        <p:spPr>
          <a:xfrm>
            <a:off x="4891304" y="1793857"/>
            <a:ext cx="3660546" cy="342218"/>
          </a:xfrm>
          <a:prstGeom prst="roundRect">
            <a:avLst/>
          </a:prstGeom>
          <a:solidFill>
            <a:srgbClr val="124D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cxnSp>
        <p:nvCxnSpPr>
          <p:cNvPr id="24" name="직선 연결선 35">
            <a:extLst>
              <a:ext uri="{FF2B5EF4-FFF2-40B4-BE49-F238E27FC236}">
                <a16:creationId xmlns:a16="http://schemas.microsoft.com/office/drawing/2014/main" id="{B8067308-2A9A-CF38-425C-B5FFD96E34C2}"/>
              </a:ext>
            </a:extLst>
          </p:cNvPr>
          <p:cNvCxnSpPr>
            <a:cxnSpLocks/>
          </p:cNvCxnSpPr>
          <p:nvPr/>
        </p:nvCxnSpPr>
        <p:spPr>
          <a:xfrm>
            <a:off x="4572000" y="1778508"/>
            <a:ext cx="0" cy="491360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C987CA2D-B707-3782-4E50-6AA8E5F7543B}"/>
              </a:ext>
            </a:extLst>
          </p:cNvPr>
          <p:cNvGrpSpPr/>
          <p:nvPr/>
        </p:nvGrpSpPr>
        <p:grpSpPr>
          <a:xfrm>
            <a:off x="530086" y="3199054"/>
            <a:ext cx="3680115" cy="379049"/>
            <a:chOff x="342861" y="3425943"/>
            <a:chExt cx="3340547" cy="379049"/>
          </a:xfrm>
        </p:grpSpPr>
        <p:sp>
          <p:nvSpPr>
            <p:cNvPr id="30" name="사각형: 둥근 모서리 21">
              <a:extLst>
                <a:ext uri="{FF2B5EF4-FFF2-40B4-BE49-F238E27FC236}">
                  <a16:creationId xmlns:a16="http://schemas.microsoft.com/office/drawing/2014/main" id="{669203FE-3B56-82B9-AB63-36131BE457F6}"/>
                </a:ext>
              </a:extLst>
            </p:cNvPr>
            <p:cNvSpPr/>
            <p:nvPr/>
          </p:nvSpPr>
          <p:spPr>
            <a:xfrm>
              <a:off x="342861" y="3462773"/>
              <a:ext cx="3340547" cy="342219"/>
            </a:xfrm>
            <a:prstGeom prst="roundRect">
              <a:avLst/>
            </a:prstGeom>
            <a:solidFill>
              <a:srgbClr val="124D9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+mn-cs"/>
              </a:endParaRPr>
            </a:p>
          </p:txBody>
        </p:sp>
        <p:sp>
          <p:nvSpPr>
            <p:cNvPr id="34" name="제목 2">
              <a:extLst>
                <a:ext uri="{FF2B5EF4-FFF2-40B4-BE49-F238E27FC236}">
                  <a16:creationId xmlns:a16="http://schemas.microsoft.com/office/drawing/2014/main" id="{98594DF2-8642-4827-2921-56E6FC157442}"/>
                </a:ext>
              </a:extLst>
            </p:cNvPr>
            <p:cNvSpPr txBox="1">
              <a:spLocks/>
            </p:cNvSpPr>
            <p:nvPr/>
          </p:nvSpPr>
          <p:spPr>
            <a:xfrm>
              <a:off x="918673" y="3538075"/>
              <a:ext cx="1547082" cy="22301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lvl1pPr algn="l" defTabSz="914400" rtl="0" eaLnBrk="1" latinLnBrk="1" hangingPunct="1">
                <a:lnSpc>
                  <a:spcPct val="90000"/>
                </a:lnSpc>
                <a:spcBef>
                  <a:spcPct val="0"/>
                </a:spcBef>
                <a:buNone/>
                <a:defRPr lang="en-US" altLang="en-US" sz="2400" kern="12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rgbClr val="003878"/>
                  </a:solidFill>
                  <a:effectLst/>
                  <a:latin typeface="나눔스퀘어 Bold" panose="020B0600000101010101" pitchFamily="50" charset="-127"/>
                  <a:ea typeface="나눔스퀘어 Bold" panose="020B0600000101010101" pitchFamily="50" charset="-127"/>
                  <a:cs typeface="+mn-cs"/>
                </a:defRPr>
              </a:lvl1pPr>
            </a:lstStyle>
            <a:p>
              <a:pPr marL="0" marR="0" lvl="0" indent="0" algn="l" defTabSz="914400" rtl="0" eaLnBrk="1" fontAlgn="auto" latinLnBrk="1" hangingPunct="1">
                <a:lnSpc>
                  <a:spcPct val="90000"/>
                </a:lnSpc>
                <a:spcBef>
                  <a:spcPct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600" b="1" i="0" u="none" strike="noStrike" kern="1200" cap="none" spc="-80" normalizeH="0" baseline="0" noProof="0">
                  <a:ln>
                    <a:solidFill>
                      <a:srgbClr val="2ABBDF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Paperlogy 8 ExtraBold" pitchFamily="2" charset="-127"/>
                  <a:ea typeface="Paperlogy 8 ExtraBold" pitchFamily="2" charset="-127"/>
                  <a:cs typeface="+mn-cs"/>
                </a:rPr>
                <a:t>개발현황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C96D5739-5005-F2C3-95AA-3C141FE4F3DD}"/>
                </a:ext>
              </a:extLst>
            </p:cNvPr>
            <p:cNvSpPr txBox="1"/>
            <p:nvPr/>
          </p:nvSpPr>
          <p:spPr>
            <a:xfrm>
              <a:off x="342861" y="3425943"/>
              <a:ext cx="420425" cy="35234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30000"/>
                </a:lnSpc>
                <a:spcBef>
                  <a:spcPts val="0"/>
                </a:spcBef>
                <a:spcAft>
                  <a:spcPts val="2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2000" b="1" i="0" u="none" strike="noStrike" kern="1200" cap="none" spc="-80" normalizeH="0" baseline="0" noProof="0" dirty="0">
                  <a:ln>
                    <a:solidFill>
                      <a:srgbClr val="2ABBDF">
                        <a:alpha val="0"/>
                      </a:srgbClr>
                    </a:solidFill>
                  </a:ln>
                  <a:solidFill>
                    <a:prstClr val="white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uLnTx/>
                  <a:uFillTx/>
                  <a:latin typeface="Paperlogy 8 ExtraBold" pitchFamily="2" charset="-127"/>
                  <a:ea typeface="Paperlogy 8 ExtraBold" pitchFamily="2" charset="-127"/>
                  <a:cs typeface="+mn-cs"/>
                </a:rPr>
                <a:t>Ⅱ</a:t>
              </a:r>
            </a:p>
          </p:txBody>
        </p:sp>
      </p:grpSp>
      <p:sp>
        <p:nvSpPr>
          <p:cNvPr id="36" name="사각형: 둥근 모서리 21">
            <a:extLst>
              <a:ext uri="{FF2B5EF4-FFF2-40B4-BE49-F238E27FC236}">
                <a16:creationId xmlns:a16="http://schemas.microsoft.com/office/drawing/2014/main" id="{24EE0E6F-BA9D-23BC-BEC6-053211B3001C}"/>
              </a:ext>
            </a:extLst>
          </p:cNvPr>
          <p:cNvSpPr/>
          <p:nvPr/>
        </p:nvSpPr>
        <p:spPr>
          <a:xfrm>
            <a:off x="549655" y="4844263"/>
            <a:ext cx="3640987" cy="333075"/>
          </a:xfrm>
          <a:prstGeom prst="roundRect">
            <a:avLst/>
          </a:prstGeom>
          <a:solidFill>
            <a:srgbClr val="124D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37" name="제목 2">
            <a:extLst>
              <a:ext uri="{FF2B5EF4-FFF2-40B4-BE49-F238E27FC236}">
                <a16:creationId xmlns:a16="http://schemas.microsoft.com/office/drawing/2014/main" id="{9913FBE5-3518-1E26-1591-F66FB59444BF}"/>
              </a:ext>
            </a:extLst>
          </p:cNvPr>
          <p:cNvSpPr txBox="1">
            <a:spLocks/>
          </p:cNvSpPr>
          <p:nvPr/>
        </p:nvSpPr>
        <p:spPr>
          <a:xfrm>
            <a:off x="1164429" y="4899295"/>
            <a:ext cx="1569959" cy="223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perlogy 8 ExtraBold" pitchFamily="2" charset="-127"/>
                <a:ea typeface="Paperlogy 8 ExtraBold" pitchFamily="2" charset="-127"/>
                <a:cs typeface="+mn-cs"/>
              </a:rPr>
              <a:t>신규 기능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aperlogy 8 ExtraBold" pitchFamily="2" charset="-127"/>
              <a:ea typeface="Paperlogy 8 ExtraBold" pitchFamily="2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0AF6487-1697-88F6-7D74-E124A5DFB9D3}"/>
              </a:ext>
            </a:extLst>
          </p:cNvPr>
          <p:cNvSpPr txBox="1"/>
          <p:nvPr/>
        </p:nvSpPr>
        <p:spPr>
          <a:xfrm>
            <a:off x="551453" y="4796669"/>
            <a:ext cx="420425" cy="352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perlogy 8 ExtraBold" pitchFamily="2" charset="-127"/>
                <a:ea typeface="Paperlogy 8 ExtraBold" pitchFamily="2" charset="-127"/>
                <a:cs typeface="+mn-cs"/>
              </a:rPr>
              <a:t>III</a:t>
            </a:r>
          </a:p>
        </p:txBody>
      </p:sp>
      <p:sp>
        <p:nvSpPr>
          <p:cNvPr id="39" name="제목 2">
            <a:extLst>
              <a:ext uri="{FF2B5EF4-FFF2-40B4-BE49-F238E27FC236}">
                <a16:creationId xmlns:a16="http://schemas.microsoft.com/office/drawing/2014/main" id="{EFC9C68F-D534-3CBC-6D66-0961B41A0044}"/>
              </a:ext>
            </a:extLst>
          </p:cNvPr>
          <p:cNvSpPr txBox="1">
            <a:spLocks/>
          </p:cNvSpPr>
          <p:nvPr/>
        </p:nvSpPr>
        <p:spPr>
          <a:xfrm>
            <a:off x="5688229" y="1854142"/>
            <a:ext cx="2022853" cy="223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perlogy 8 ExtraBold" pitchFamily="2" charset="-127"/>
                <a:ea typeface="Paperlogy 8 ExtraBold" pitchFamily="2" charset="-127"/>
                <a:cs typeface="+mn-cs"/>
              </a:rPr>
              <a:t>시스템 아키텍처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aperlogy 8 ExtraBold" pitchFamily="2" charset="-127"/>
              <a:ea typeface="Paperlogy 8 ExtraBold" pitchFamily="2" charset="-127"/>
              <a:cs typeface="+mn-cs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44F49356-CAC1-972A-C8BF-BDABD459CB86}"/>
              </a:ext>
            </a:extLst>
          </p:cNvPr>
          <p:cNvSpPr txBox="1"/>
          <p:nvPr/>
        </p:nvSpPr>
        <p:spPr>
          <a:xfrm>
            <a:off x="4970631" y="1755454"/>
            <a:ext cx="398296" cy="352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perlogy 8 ExtraBold" pitchFamily="2" charset="-127"/>
                <a:ea typeface="Paperlogy 8 ExtraBold" pitchFamily="2" charset="-127"/>
                <a:cs typeface="+mn-cs"/>
              </a:rPr>
              <a:t>IV</a:t>
            </a:r>
          </a:p>
        </p:txBody>
      </p:sp>
      <p:sp>
        <p:nvSpPr>
          <p:cNvPr id="41" name="제목 2">
            <a:extLst>
              <a:ext uri="{FF2B5EF4-FFF2-40B4-BE49-F238E27FC236}">
                <a16:creationId xmlns:a16="http://schemas.microsoft.com/office/drawing/2014/main" id="{B1DF9756-AEF2-0CE1-1821-A10C0186E4B2}"/>
              </a:ext>
            </a:extLst>
          </p:cNvPr>
          <p:cNvSpPr txBox="1">
            <a:spLocks/>
          </p:cNvSpPr>
          <p:nvPr/>
        </p:nvSpPr>
        <p:spPr>
          <a:xfrm>
            <a:off x="5688229" y="3296190"/>
            <a:ext cx="1940402" cy="223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perlogy 8 ExtraBold" pitchFamily="2" charset="-127"/>
                <a:ea typeface="Paperlogy 8 ExtraBold" pitchFamily="2" charset="-127"/>
                <a:cs typeface="+mn-cs"/>
              </a:rPr>
              <a:t>개발 방향성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aperlogy 8 ExtraBold" pitchFamily="2" charset="-127"/>
              <a:ea typeface="Paperlogy 8 ExtraBold" pitchFamily="2" charset="-127"/>
              <a:cs typeface="+mn-cs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080A25B-23F7-7F4E-B99F-759B01FDC4EB}"/>
              </a:ext>
            </a:extLst>
          </p:cNvPr>
          <p:cNvSpPr txBox="1"/>
          <p:nvPr/>
        </p:nvSpPr>
        <p:spPr>
          <a:xfrm>
            <a:off x="4970631" y="3210874"/>
            <a:ext cx="398296" cy="352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perlogy 8 ExtraBold" pitchFamily="2" charset="-127"/>
                <a:ea typeface="Paperlogy 8 ExtraBold" pitchFamily="2" charset="-127"/>
                <a:cs typeface="+mn-cs"/>
              </a:rPr>
              <a:t>V</a:t>
            </a:r>
          </a:p>
        </p:txBody>
      </p:sp>
      <p:sp>
        <p:nvSpPr>
          <p:cNvPr id="43" name="사각형: 둥근 모서리 17">
            <a:extLst>
              <a:ext uri="{FF2B5EF4-FFF2-40B4-BE49-F238E27FC236}">
                <a16:creationId xmlns:a16="http://schemas.microsoft.com/office/drawing/2014/main" id="{8DB44D99-B95C-EC49-FBD4-F22CEB978420}"/>
              </a:ext>
            </a:extLst>
          </p:cNvPr>
          <p:cNvSpPr/>
          <p:nvPr/>
        </p:nvSpPr>
        <p:spPr>
          <a:xfrm>
            <a:off x="549655" y="1795904"/>
            <a:ext cx="3660546" cy="342218"/>
          </a:xfrm>
          <a:prstGeom prst="roundRect">
            <a:avLst/>
          </a:prstGeom>
          <a:solidFill>
            <a:srgbClr val="124D9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2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나눔스퀘어 ExtraBold" panose="020B0600000101010101" pitchFamily="50" charset="-127"/>
              <a:ea typeface="나눔스퀘어 ExtraBold" panose="020B0600000101010101" pitchFamily="50" charset="-127"/>
              <a:cs typeface="+mn-cs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2E1B5DD-C63D-DA3C-3BAC-EF5A47D6F75F}"/>
              </a:ext>
            </a:extLst>
          </p:cNvPr>
          <p:cNvSpPr txBox="1"/>
          <p:nvPr/>
        </p:nvSpPr>
        <p:spPr>
          <a:xfrm>
            <a:off x="530086" y="1748951"/>
            <a:ext cx="420425" cy="35234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3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perlogy 8 ExtraBold" pitchFamily="2" charset="-127"/>
                <a:ea typeface="Paperlogy 8 ExtraBold" pitchFamily="2" charset="-127"/>
                <a:cs typeface="+mn-cs"/>
              </a:rPr>
              <a:t>Ⅰ</a:t>
            </a:r>
          </a:p>
        </p:txBody>
      </p:sp>
      <p:sp>
        <p:nvSpPr>
          <p:cNvPr id="45" name="제목 2">
            <a:extLst>
              <a:ext uri="{FF2B5EF4-FFF2-40B4-BE49-F238E27FC236}">
                <a16:creationId xmlns:a16="http://schemas.microsoft.com/office/drawing/2014/main" id="{9FF890E2-01EE-569B-4FF4-A3B3837E43AB}"/>
              </a:ext>
            </a:extLst>
          </p:cNvPr>
          <p:cNvSpPr txBox="1">
            <a:spLocks/>
          </p:cNvSpPr>
          <p:nvPr/>
        </p:nvSpPr>
        <p:spPr>
          <a:xfrm>
            <a:off x="1164429" y="1863188"/>
            <a:ext cx="2639621" cy="2230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uLnTx/>
                <a:uFillTx/>
                <a:latin typeface="Paperlogy 8 ExtraBold" pitchFamily="2" charset="-127"/>
                <a:ea typeface="Paperlogy 8 ExtraBold" pitchFamily="2" charset="-127"/>
                <a:cs typeface="+mn-cs"/>
              </a:rPr>
              <a:t>체인포털 관제시스템 개요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prstClr val="white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uLnTx/>
              <a:uFillTx/>
              <a:latin typeface="Paperlogy 8 ExtraBold" pitchFamily="2" charset="-127"/>
              <a:ea typeface="Paperlogy 8 ExtraBold" pitchFamily="2" charset="-127"/>
              <a:cs typeface="+mn-cs"/>
            </a:endParaRPr>
          </a:p>
        </p:txBody>
      </p:sp>
      <p:graphicFrame>
        <p:nvGraphicFramePr>
          <p:cNvPr id="46" name="Table 12">
            <a:extLst>
              <a:ext uri="{FF2B5EF4-FFF2-40B4-BE49-F238E27FC236}">
                <a16:creationId xmlns:a16="http://schemas.microsoft.com/office/drawing/2014/main" id="{83F8EBFA-3BEF-5A09-C859-293E13CEEA7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14010718"/>
              </p:ext>
            </p:extLst>
          </p:nvPr>
        </p:nvGraphicFramePr>
        <p:xfrm>
          <a:off x="5518770" y="2202492"/>
          <a:ext cx="2961683" cy="64516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2805">
                  <a:extLst>
                    <a:ext uri="{9D8B030D-6E8A-4147-A177-3AD203B41FA5}">
                      <a16:colId xmlns:a16="http://schemas.microsoft.com/office/drawing/2014/main" val="256385903"/>
                    </a:ext>
                  </a:extLst>
                </a:gridCol>
                <a:gridCol w="638878">
                  <a:extLst>
                    <a:ext uri="{9D8B030D-6E8A-4147-A177-3AD203B41FA5}">
                      <a16:colId xmlns:a16="http://schemas.microsoft.com/office/drawing/2014/main" val="302055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시스템 아키텍처</a:t>
                      </a:r>
                      <a:endParaRPr lang="en-US" altLang="ko-KR" sz="1300" b="1" i="0" kern="1200" spc="-79" noProof="0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핵심 기술 스택</a:t>
                      </a:r>
                      <a:endParaRPr lang="en-US" altLang="ko-KR" sz="1300" b="1" i="0" kern="1200" spc="-79" noProof="0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기술적 특징</a:t>
                      </a:r>
                      <a:endParaRPr lang="en-US" altLang="ko-KR" sz="1300" b="1" i="0" kern="1200" spc="-79" noProof="0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17</a:t>
                      </a:r>
                      <a:endParaRPr lang="en-US" altLang="ko-KR" sz="1300" b="1" i="0" kern="1200" spc="-79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18</a:t>
                      </a:r>
                      <a:endParaRPr lang="en-US" altLang="ko-KR" sz="1300" b="1" i="0" kern="1200" spc="-79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19</a:t>
                      </a:r>
                      <a:endParaRPr lang="en-KR" sz="1300" b="1" i="0" kern="1200" spc="-79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362826"/>
                  </a:ext>
                </a:extLst>
              </a:tr>
            </a:tbl>
          </a:graphicData>
        </a:graphic>
      </p:graphicFrame>
      <p:graphicFrame>
        <p:nvGraphicFramePr>
          <p:cNvPr id="47" name="Table 12">
            <a:extLst>
              <a:ext uri="{FF2B5EF4-FFF2-40B4-BE49-F238E27FC236}">
                <a16:creationId xmlns:a16="http://schemas.microsoft.com/office/drawing/2014/main" id="{02CF4E8A-1DDD-9247-DF83-955C8DE8983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4001259"/>
              </p:ext>
            </p:extLst>
          </p:nvPr>
        </p:nvGraphicFramePr>
        <p:xfrm>
          <a:off x="5518770" y="3655775"/>
          <a:ext cx="2961676" cy="4216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2801">
                  <a:extLst>
                    <a:ext uri="{9D8B030D-6E8A-4147-A177-3AD203B41FA5}">
                      <a16:colId xmlns:a16="http://schemas.microsoft.com/office/drawing/2014/main" val="256385903"/>
                    </a:ext>
                  </a:extLst>
                </a:gridCol>
                <a:gridCol w="638875">
                  <a:extLst>
                    <a:ext uri="{9D8B030D-6E8A-4147-A177-3AD203B41FA5}">
                      <a16:colId xmlns:a16="http://schemas.microsoft.com/office/drawing/2014/main" val="3020556183"/>
                    </a:ext>
                  </a:extLst>
                </a:gridCol>
              </a:tblGrid>
              <a:tr h="276437">
                <a:tc>
                  <a:txBody>
                    <a:bodyPr/>
                    <a:lstStyle/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개발방향 및 기대효과</a:t>
                      </a:r>
                      <a:endParaRPr lang="en-US" altLang="ko-KR" sz="1300" b="1" i="0" kern="1200" spc="-79" noProof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타임라인</a:t>
                      </a:r>
                      <a:endParaRPr lang="en-US" altLang="ko-KR" sz="1300" b="1" i="0" kern="1200" spc="-79" noProof="0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20</a:t>
                      </a:r>
                    </a:p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21</a:t>
                      </a:r>
                      <a:endParaRPr lang="en-US" altLang="ko-KR" sz="1300" b="1" i="0" kern="1200" spc="-79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362826"/>
                  </a:ext>
                </a:extLst>
              </a:tr>
            </a:tbl>
          </a:graphicData>
        </a:graphic>
      </p:graphicFrame>
      <p:graphicFrame>
        <p:nvGraphicFramePr>
          <p:cNvPr id="48" name="Table 12">
            <a:extLst>
              <a:ext uri="{FF2B5EF4-FFF2-40B4-BE49-F238E27FC236}">
                <a16:creationId xmlns:a16="http://schemas.microsoft.com/office/drawing/2014/main" id="{3D444F7E-D169-1510-1B8C-58E9710C2C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76721298"/>
              </p:ext>
            </p:extLst>
          </p:nvPr>
        </p:nvGraphicFramePr>
        <p:xfrm>
          <a:off x="976913" y="2202492"/>
          <a:ext cx="3168584" cy="198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5074">
                  <a:extLst>
                    <a:ext uri="{9D8B030D-6E8A-4147-A177-3AD203B41FA5}">
                      <a16:colId xmlns:a16="http://schemas.microsoft.com/office/drawing/2014/main" val="256385903"/>
                    </a:ext>
                  </a:extLst>
                </a:gridCol>
                <a:gridCol w="683510">
                  <a:extLst>
                    <a:ext uri="{9D8B030D-6E8A-4147-A177-3AD203B41FA5}">
                      <a16:colId xmlns:a16="http://schemas.microsoft.com/office/drawing/2014/main" val="302055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체인포털 관제시스템 주요기능</a:t>
                      </a:r>
                      <a:endParaRPr lang="en-US" altLang="ko-KR" sz="1300" b="1" i="0" kern="1200" spc="-79" noProof="0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3</a:t>
                      </a:r>
                      <a:endParaRPr lang="en-US" altLang="ko-KR" sz="1300" b="1" i="0" kern="1200" spc="-79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362826"/>
                  </a:ext>
                </a:extLst>
              </a:tr>
            </a:tbl>
          </a:graphicData>
        </a:graphic>
      </p:graphicFrame>
      <p:graphicFrame>
        <p:nvGraphicFramePr>
          <p:cNvPr id="49" name="Table 12">
            <a:extLst>
              <a:ext uri="{FF2B5EF4-FFF2-40B4-BE49-F238E27FC236}">
                <a16:creationId xmlns:a16="http://schemas.microsoft.com/office/drawing/2014/main" id="{F81E8818-0478-B737-C40B-06D04781CE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36755018"/>
              </p:ext>
            </p:extLst>
          </p:nvPr>
        </p:nvGraphicFramePr>
        <p:xfrm>
          <a:off x="976913" y="3630156"/>
          <a:ext cx="3168584" cy="19812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5074">
                  <a:extLst>
                    <a:ext uri="{9D8B030D-6E8A-4147-A177-3AD203B41FA5}">
                      <a16:colId xmlns:a16="http://schemas.microsoft.com/office/drawing/2014/main" val="256385903"/>
                    </a:ext>
                  </a:extLst>
                </a:gridCol>
                <a:gridCol w="683510">
                  <a:extLst>
                    <a:ext uri="{9D8B030D-6E8A-4147-A177-3AD203B41FA5}">
                      <a16:colId xmlns:a16="http://schemas.microsoft.com/office/drawing/2014/main" val="302055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기능별 개발 현황</a:t>
                      </a:r>
                      <a:endParaRPr lang="en-US" altLang="ko-KR" sz="1300" b="1" i="0" kern="1200" spc="-79" noProof="0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4</a:t>
                      </a:r>
                      <a:endParaRPr lang="en-US" altLang="ko-KR" sz="1300" b="1" i="0" kern="1200" spc="-79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362826"/>
                  </a:ext>
                </a:extLst>
              </a:tr>
            </a:tbl>
          </a:graphicData>
        </a:graphic>
      </p:graphicFrame>
      <p:graphicFrame>
        <p:nvGraphicFramePr>
          <p:cNvPr id="50" name="Table 12">
            <a:extLst>
              <a:ext uri="{FF2B5EF4-FFF2-40B4-BE49-F238E27FC236}">
                <a16:creationId xmlns:a16="http://schemas.microsoft.com/office/drawing/2014/main" id="{2EBCABF3-3373-5DCD-FE66-55D73EC76C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61001754"/>
              </p:ext>
            </p:extLst>
          </p:nvPr>
        </p:nvGraphicFramePr>
        <p:xfrm>
          <a:off x="976913" y="5232370"/>
          <a:ext cx="3168584" cy="14503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485074">
                  <a:extLst>
                    <a:ext uri="{9D8B030D-6E8A-4147-A177-3AD203B41FA5}">
                      <a16:colId xmlns:a16="http://schemas.microsoft.com/office/drawing/2014/main" val="256385903"/>
                    </a:ext>
                  </a:extLst>
                </a:gridCol>
                <a:gridCol w="683510">
                  <a:extLst>
                    <a:ext uri="{9D8B030D-6E8A-4147-A177-3AD203B41FA5}">
                      <a16:colId xmlns:a16="http://schemas.microsoft.com/office/drawing/2014/main" val="302055618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회원 관리</a:t>
                      </a:r>
                      <a:endParaRPr lang="en-US" altLang="ko-KR" sz="1300" b="1" i="0" kern="1200" spc="-79" noProof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민원 관리</a:t>
                      </a:r>
                      <a:endParaRPr lang="en-US" altLang="ko-KR" sz="1300" b="1" i="0" kern="1200" spc="-79" noProof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실시간 모니터링</a:t>
                      </a:r>
                      <a:endParaRPr lang="en-US" altLang="ko-KR" sz="1300" b="1" i="0" kern="1200" spc="-79" noProof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차량 관제</a:t>
                      </a:r>
                      <a:endParaRPr lang="en-US" altLang="ko-KR" sz="1300" b="1" i="0" kern="1200" spc="-79" noProof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en-US" altLang="ko-KR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DR </a:t>
                      </a: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대응 카카오 백업 시스템 전환</a:t>
                      </a:r>
                      <a:endParaRPr lang="en-US" altLang="ko-KR" sz="1300" b="1" i="0" kern="1200" spc="-79" noProof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  <a:p>
                      <a:pPr marL="179388" marR="0" lvl="0" indent="-179388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20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1300" b="1" i="0" kern="1200" spc="-79" noProof="0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전자 인수도증 보정</a:t>
                      </a:r>
                      <a:endParaRPr lang="en-US" altLang="ko-KR" sz="1300" b="1" i="0" kern="1200" spc="-79" noProof="0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5</a:t>
                      </a:r>
                    </a:p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6</a:t>
                      </a:r>
                    </a:p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9</a:t>
                      </a:r>
                    </a:p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11</a:t>
                      </a:r>
                    </a:p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13</a:t>
                      </a:r>
                      <a:b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</a:br>
                      <a:endParaRPr lang="en-US" altLang="ko-KR" sz="1300" b="1" i="0" kern="1200" spc="-79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  <a:p>
                      <a:pPr algn="r">
                        <a:spcAft>
                          <a:spcPts val="100"/>
                        </a:spcAft>
                      </a:pPr>
                      <a:r>
                        <a:rPr lang="en-US" altLang="ko-KR" sz="1300" b="1" i="0" kern="1200" spc="-79">
                          <a:solidFill>
                            <a:schemeClr val="dk1"/>
                          </a:solidFill>
                          <a:effectLst>
                            <a:outerShdw blurRad="30373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Paperlogy 6 SemiBold" pitchFamily="2" charset="-127"/>
                          <a:ea typeface="Paperlogy 6 SemiBold" pitchFamily="2" charset="-127"/>
                          <a:cs typeface="+mn-cs"/>
                        </a:rPr>
                        <a:t>15</a:t>
                      </a:r>
                      <a:endParaRPr lang="en-US" altLang="ko-KR" sz="1300" b="1" i="0" kern="1200" spc="-79" dirty="0">
                        <a:solidFill>
                          <a:schemeClr val="dk1"/>
                        </a:solidFill>
                        <a:effectLst>
                          <a:outerShdw blurRad="30373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Paperlogy 6 SemiBold" pitchFamily="2" charset="-127"/>
                        <a:ea typeface="Paperlogy 6 SemiBold" pitchFamily="2" charset="-127"/>
                        <a:cs typeface="+mn-cs"/>
                      </a:endParaRPr>
                    </a:p>
                  </a:txBody>
                  <a:tcPr marT="0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83362826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3EFC463C-4CC2-6A6E-CBC6-18CFE226A15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/>
            </a:pPr>
            <a:fld id="{41B8E6F8-6D1B-4E04-A381-DA25B1723728}" type="slidenum">
              <a:rPr lang="ko-KR" altLang="en-US" smtClean="0"/>
              <a:pPr lvl="0">
                <a:defRPr/>
              </a:pPr>
              <a:t>20</a:t>
            </a:fld>
            <a:endParaRPr lang="ko-KR" altLang="en-US"/>
          </a:p>
        </p:txBody>
      </p:sp>
      <p:sp>
        <p:nvSpPr>
          <p:cNvPr id="4" name="Shape 2">
            <a:extLst>
              <a:ext uri="{FF2B5EF4-FFF2-40B4-BE49-F238E27FC236}">
                <a16:creationId xmlns:a16="http://schemas.microsoft.com/office/drawing/2014/main" id="{7989E403-3BF3-1672-25A6-A4DDD74D1496}"/>
              </a:ext>
            </a:extLst>
          </p:cNvPr>
          <p:cNvSpPr/>
          <p:nvPr/>
        </p:nvSpPr>
        <p:spPr>
          <a:xfrm>
            <a:off x="5143376" y="1958535"/>
            <a:ext cx="3839931" cy="9893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" name="Image 0" descr="preencoded.png">
            <a:extLst>
              <a:ext uri="{FF2B5EF4-FFF2-40B4-BE49-F238E27FC236}">
                <a16:creationId xmlns:a16="http://schemas.microsoft.com/office/drawing/2014/main" id="{7E09C72D-49E8-1AE9-4676-9791D667C64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36" y="1958535"/>
            <a:ext cx="60960" cy="989351"/>
          </a:xfrm>
          <a:prstGeom prst="rect">
            <a:avLst/>
          </a:prstGeom>
        </p:spPr>
      </p:pic>
      <p:sp>
        <p:nvSpPr>
          <p:cNvPr id="6" name="Text 3">
            <a:extLst>
              <a:ext uri="{FF2B5EF4-FFF2-40B4-BE49-F238E27FC236}">
                <a16:creationId xmlns:a16="http://schemas.microsoft.com/office/drawing/2014/main" id="{E4332437-F54F-05FE-4168-C3A0BD788334}"/>
              </a:ext>
            </a:extLst>
          </p:cNvPr>
          <p:cNvSpPr/>
          <p:nvPr/>
        </p:nvSpPr>
        <p:spPr>
          <a:xfrm>
            <a:off x="5301015" y="2070453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서비스 안정성 향상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7" name="Text 5">
            <a:extLst>
              <a:ext uri="{FF2B5EF4-FFF2-40B4-BE49-F238E27FC236}">
                <a16:creationId xmlns:a16="http://schemas.microsoft.com/office/drawing/2014/main" id="{467C3E2C-D0D9-E7D7-8BBC-2B3F0294BDAA}"/>
              </a:ext>
            </a:extLst>
          </p:cNvPr>
          <p:cNvSpPr/>
          <p:nvPr/>
        </p:nvSpPr>
        <p:spPr>
          <a:xfrm>
            <a:off x="5301016" y="2321174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장애 발생 빈도 감소로 현장 혼선 최소화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8" name="Shape 1">
            <a:extLst>
              <a:ext uri="{FF2B5EF4-FFF2-40B4-BE49-F238E27FC236}">
                <a16:creationId xmlns:a16="http://schemas.microsoft.com/office/drawing/2014/main" id="{CD351C59-E4CC-47D9-CD51-16E34ABAD8EE}"/>
              </a:ext>
            </a:extLst>
          </p:cNvPr>
          <p:cNvSpPr/>
          <p:nvPr/>
        </p:nvSpPr>
        <p:spPr>
          <a:xfrm>
            <a:off x="407511" y="1986925"/>
            <a:ext cx="15240" cy="4249067"/>
          </a:xfrm>
          <a:prstGeom prst="roundRect">
            <a:avLst>
              <a:gd name="adj" fmla="val 119277"/>
            </a:avLst>
          </a:prstGeom>
          <a:solidFill>
            <a:srgbClr val="67B9CF"/>
          </a:solidFill>
          <a:ln/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Shape 2">
            <a:extLst>
              <a:ext uri="{FF2B5EF4-FFF2-40B4-BE49-F238E27FC236}">
                <a16:creationId xmlns:a16="http://schemas.microsoft.com/office/drawing/2014/main" id="{BDE4BA46-33F5-0745-58A5-37A4D06034B6}"/>
              </a:ext>
            </a:extLst>
          </p:cNvPr>
          <p:cNvSpPr/>
          <p:nvPr/>
        </p:nvSpPr>
        <p:spPr>
          <a:xfrm>
            <a:off x="536455" y="2077909"/>
            <a:ext cx="363498" cy="15240"/>
          </a:xfrm>
          <a:prstGeom prst="roundRect">
            <a:avLst>
              <a:gd name="adj" fmla="val 119277"/>
            </a:avLst>
          </a:prstGeom>
          <a:solidFill>
            <a:srgbClr val="67B9CF"/>
          </a:solidFill>
          <a:ln/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Shape 3">
            <a:extLst>
              <a:ext uri="{FF2B5EF4-FFF2-40B4-BE49-F238E27FC236}">
                <a16:creationId xmlns:a16="http://schemas.microsoft.com/office/drawing/2014/main" id="{F32199C6-EFE3-6C55-1F8E-C09AAC7D7FFC}"/>
              </a:ext>
            </a:extLst>
          </p:cNvPr>
          <p:cNvSpPr/>
          <p:nvPr/>
        </p:nvSpPr>
        <p:spPr>
          <a:xfrm>
            <a:off x="279042" y="1935569"/>
            <a:ext cx="272653" cy="299918"/>
          </a:xfrm>
          <a:prstGeom prst="roundRect">
            <a:avLst>
              <a:gd name="adj" fmla="val 6667"/>
            </a:avLst>
          </a:prstGeom>
          <a:solidFill>
            <a:srgbClr val="67B9CF"/>
          </a:solidFill>
          <a:ln/>
        </p:spPr>
        <p:txBody>
          <a:bodyPr/>
          <a:lstStyle/>
          <a:p>
            <a:endParaRPr lang="ko-KR" altLang="en-US">
              <a:solidFill>
                <a:srgbClr val="F6F6F6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Text 4">
            <a:extLst>
              <a:ext uri="{FF2B5EF4-FFF2-40B4-BE49-F238E27FC236}">
                <a16:creationId xmlns:a16="http://schemas.microsoft.com/office/drawing/2014/main" id="{148DDF07-A04C-6669-439D-71F0D57C449A}"/>
              </a:ext>
            </a:extLst>
          </p:cNvPr>
          <p:cNvSpPr/>
          <p:nvPr/>
        </p:nvSpPr>
        <p:spPr>
          <a:xfrm>
            <a:off x="313412" y="2012248"/>
            <a:ext cx="181689" cy="227171"/>
          </a:xfrm>
          <a:prstGeom prst="rect">
            <a:avLst/>
          </a:prstGeom>
          <a:solidFill>
            <a:srgbClr val="67B9CF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F6F6F6"/>
                </a:solidFill>
                <a:latin typeface="페이퍼로지 5 Medium" pitchFamily="2" charset="-127"/>
                <a:ea typeface="페이퍼로지 5 Medium" pitchFamily="2" charset="-127"/>
                <a:cs typeface="DM Sans Medium" pitchFamily="34" charset="-120"/>
              </a:rPr>
              <a:t>1</a:t>
            </a:r>
            <a:endParaRPr lang="en-US" sz="1400" dirty="0">
              <a:solidFill>
                <a:srgbClr val="F6F6F6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2" name="Text 5">
            <a:extLst>
              <a:ext uri="{FF2B5EF4-FFF2-40B4-BE49-F238E27FC236}">
                <a16:creationId xmlns:a16="http://schemas.microsoft.com/office/drawing/2014/main" id="{1C54C6AC-B817-FF43-4BCF-FAE2316D2C39}"/>
              </a:ext>
            </a:extLst>
          </p:cNvPr>
          <p:cNvSpPr/>
          <p:nvPr/>
        </p:nvSpPr>
        <p:spPr>
          <a:xfrm>
            <a:off x="1021277" y="1990755"/>
            <a:ext cx="151590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코드 품질 표준화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" name="Shape 10">
            <a:extLst>
              <a:ext uri="{FF2B5EF4-FFF2-40B4-BE49-F238E27FC236}">
                <a16:creationId xmlns:a16="http://schemas.microsoft.com/office/drawing/2014/main" id="{5CEA803E-B4D9-DDFE-7A93-5AD3D7D10A20}"/>
              </a:ext>
            </a:extLst>
          </p:cNvPr>
          <p:cNvSpPr/>
          <p:nvPr/>
        </p:nvSpPr>
        <p:spPr>
          <a:xfrm>
            <a:off x="536455" y="3151320"/>
            <a:ext cx="363498" cy="15240"/>
          </a:xfrm>
          <a:prstGeom prst="roundRect">
            <a:avLst>
              <a:gd name="adj" fmla="val 119277"/>
            </a:avLst>
          </a:prstGeom>
          <a:solidFill>
            <a:srgbClr val="67B9CF"/>
          </a:solidFill>
          <a:ln/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4" name="Shape 11">
            <a:extLst>
              <a:ext uri="{FF2B5EF4-FFF2-40B4-BE49-F238E27FC236}">
                <a16:creationId xmlns:a16="http://schemas.microsoft.com/office/drawing/2014/main" id="{65376E12-23B7-FDED-17A2-ED5DBE51B036}"/>
              </a:ext>
            </a:extLst>
          </p:cNvPr>
          <p:cNvSpPr/>
          <p:nvPr/>
        </p:nvSpPr>
        <p:spPr>
          <a:xfrm>
            <a:off x="279042" y="3008980"/>
            <a:ext cx="272653" cy="299918"/>
          </a:xfrm>
          <a:prstGeom prst="roundRect">
            <a:avLst>
              <a:gd name="adj" fmla="val 6667"/>
            </a:avLst>
          </a:prstGeom>
          <a:solidFill>
            <a:srgbClr val="67B9CF"/>
          </a:solidFill>
          <a:ln/>
        </p:spPr>
        <p:txBody>
          <a:bodyPr/>
          <a:lstStyle/>
          <a:p>
            <a:endParaRPr lang="ko-KR" altLang="en-US">
              <a:solidFill>
                <a:srgbClr val="F6F6F6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Text 12">
            <a:extLst>
              <a:ext uri="{FF2B5EF4-FFF2-40B4-BE49-F238E27FC236}">
                <a16:creationId xmlns:a16="http://schemas.microsoft.com/office/drawing/2014/main" id="{3D9333F7-EB61-1013-F957-83085B6F527D}"/>
              </a:ext>
            </a:extLst>
          </p:cNvPr>
          <p:cNvSpPr/>
          <p:nvPr/>
        </p:nvSpPr>
        <p:spPr>
          <a:xfrm>
            <a:off x="315217" y="3074770"/>
            <a:ext cx="181689" cy="227171"/>
          </a:xfrm>
          <a:prstGeom prst="rect">
            <a:avLst/>
          </a:prstGeom>
          <a:solidFill>
            <a:srgbClr val="67B9CF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F6F6F6"/>
                </a:solidFill>
                <a:latin typeface="페이퍼로지 5 Medium" pitchFamily="2" charset="-127"/>
                <a:ea typeface="페이퍼로지 5 Medium" pitchFamily="2" charset="-127"/>
                <a:cs typeface="DM Sans Medium" pitchFamily="34" charset="-120"/>
              </a:rPr>
              <a:t>2</a:t>
            </a:r>
            <a:endParaRPr lang="en-US" sz="1400" dirty="0">
              <a:solidFill>
                <a:srgbClr val="F6F6F6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" name="Text 13">
            <a:extLst>
              <a:ext uri="{FF2B5EF4-FFF2-40B4-BE49-F238E27FC236}">
                <a16:creationId xmlns:a16="http://schemas.microsoft.com/office/drawing/2014/main" id="{DD12774D-A037-CA32-1046-FDFDE206864A}"/>
              </a:ext>
            </a:extLst>
          </p:cNvPr>
          <p:cNvSpPr/>
          <p:nvPr/>
        </p:nvSpPr>
        <p:spPr>
          <a:xfrm>
            <a:off x="1021277" y="3064166"/>
            <a:ext cx="183463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DM Sans Medium" pitchFamily="34" charset="-120"/>
              </a:rPr>
              <a:t>철저한 테스트 체계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" name="Text 21">
            <a:extLst>
              <a:ext uri="{FF2B5EF4-FFF2-40B4-BE49-F238E27FC236}">
                <a16:creationId xmlns:a16="http://schemas.microsoft.com/office/drawing/2014/main" id="{EBF361F3-98C8-8202-6BFE-1549F7D6E9DA}"/>
              </a:ext>
            </a:extLst>
          </p:cNvPr>
          <p:cNvSpPr/>
          <p:nvPr/>
        </p:nvSpPr>
        <p:spPr>
          <a:xfrm>
            <a:off x="1026397" y="4103369"/>
            <a:ext cx="155614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DM Sans Medium" pitchFamily="34" charset="-120"/>
              </a:rPr>
              <a:t>체계화된 문서화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" name="Shape 26">
            <a:extLst>
              <a:ext uri="{FF2B5EF4-FFF2-40B4-BE49-F238E27FC236}">
                <a16:creationId xmlns:a16="http://schemas.microsoft.com/office/drawing/2014/main" id="{F34D3930-4091-DB1E-F437-0E03B107249B}"/>
              </a:ext>
            </a:extLst>
          </p:cNvPr>
          <p:cNvSpPr/>
          <p:nvPr/>
        </p:nvSpPr>
        <p:spPr>
          <a:xfrm>
            <a:off x="541575" y="5278511"/>
            <a:ext cx="363498" cy="15240"/>
          </a:xfrm>
          <a:prstGeom prst="roundRect">
            <a:avLst>
              <a:gd name="adj" fmla="val 119277"/>
            </a:avLst>
          </a:prstGeom>
          <a:solidFill>
            <a:srgbClr val="67B9CF"/>
          </a:solidFill>
          <a:ln/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" name="Shape 27">
            <a:extLst>
              <a:ext uri="{FF2B5EF4-FFF2-40B4-BE49-F238E27FC236}">
                <a16:creationId xmlns:a16="http://schemas.microsoft.com/office/drawing/2014/main" id="{B8B5DE8C-D1F5-F489-2C79-27C78606CB18}"/>
              </a:ext>
            </a:extLst>
          </p:cNvPr>
          <p:cNvSpPr/>
          <p:nvPr/>
        </p:nvSpPr>
        <p:spPr>
          <a:xfrm>
            <a:off x="284162" y="5136172"/>
            <a:ext cx="272653" cy="299918"/>
          </a:xfrm>
          <a:prstGeom prst="roundRect">
            <a:avLst>
              <a:gd name="adj" fmla="val 6667"/>
            </a:avLst>
          </a:prstGeom>
          <a:solidFill>
            <a:srgbClr val="67B9CF"/>
          </a:solidFill>
          <a:ln/>
        </p:spPr>
        <p:txBody>
          <a:bodyPr/>
          <a:lstStyle/>
          <a:p>
            <a:endParaRPr lang="ko-KR" altLang="en-US">
              <a:solidFill>
                <a:srgbClr val="F6F6F6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" name="Text 28">
            <a:extLst>
              <a:ext uri="{FF2B5EF4-FFF2-40B4-BE49-F238E27FC236}">
                <a16:creationId xmlns:a16="http://schemas.microsoft.com/office/drawing/2014/main" id="{41AD0E06-5061-E156-E44B-0DE98231F179}"/>
              </a:ext>
            </a:extLst>
          </p:cNvPr>
          <p:cNvSpPr/>
          <p:nvPr/>
        </p:nvSpPr>
        <p:spPr>
          <a:xfrm>
            <a:off x="332143" y="5197032"/>
            <a:ext cx="181689" cy="227171"/>
          </a:xfrm>
          <a:prstGeom prst="rect">
            <a:avLst/>
          </a:prstGeom>
          <a:solidFill>
            <a:srgbClr val="67B9CF"/>
          </a:solidFill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1400"/>
              </a:lnSpc>
              <a:buNone/>
            </a:pPr>
            <a:r>
              <a:rPr lang="en-US" sz="1400" dirty="0">
                <a:solidFill>
                  <a:srgbClr val="F6F6F6"/>
                </a:solidFill>
                <a:latin typeface="페이퍼로지 5 Medium" pitchFamily="2" charset="-127"/>
                <a:ea typeface="페이퍼로지 5 Medium" pitchFamily="2" charset="-127"/>
              </a:rPr>
              <a:t>3</a:t>
            </a:r>
          </a:p>
        </p:txBody>
      </p:sp>
      <p:sp>
        <p:nvSpPr>
          <p:cNvPr id="24" name="Text 29">
            <a:extLst>
              <a:ext uri="{FF2B5EF4-FFF2-40B4-BE49-F238E27FC236}">
                <a16:creationId xmlns:a16="http://schemas.microsoft.com/office/drawing/2014/main" id="{AD487F43-E65D-441B-C6E8-B6BDFFFBDF1F}"/>
              </a:ext>
            </a:extLst>
          </p:cNvPr>
          <p:cNvSpPr/>
          <p:nvPr/>
        </p:nvSpPr>
        <p:spPr>
          <a:xfrm>
            <a:off x="1026397" y="5191358"/>
            <a:ext cx="1561267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50"/>
              </a:lnSpc>
              <a:buNone/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DM Sans Medium" pitchFamily="34" charset="-120"/>
              </a:rPr>
              <a:t>안정적 배포 체계 수립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" name="Text 6">
            <a:extLst>
              <a:ext uri="{FF2B5EF4-FFF2-40B4-BE49-F238E27FC236}">
                <a16:creationId xmlns:a16="http://schemas.microsoft.com/office/drawing/2014/main" id="{F4E4DD34-2905-3265-16E6-F7257C64A2E8}"/>
              </a:ext>
            </a:extLst>
          </p:cNvPr>
          <p:cNvSpPr/>
          <p:nvPr/>
        </p:nvSpPr>
        <p:spPr>
          <a:xfrm>
            <a:off x="1021277" y="2177381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통일된 코딩 컨벤션 준수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" name="Text 8">
            <a:extLst>
              <a:ext uri="{FF2B5EF4-FFF2-40B4-BE49-F238E27FC236}">
                <a16:creationId xmlns:a16="http://schemas.microsoft.com/office/drawing/2014/main" id="{3B938CB9-DF74-09F5-8D4C-A31ED8564DEF}"/>
              </a:ext>
            </a:extLst>
          </p:cNvPr>
          <p:cNvSpPr/>
          <p:nvPr/>
        </p:nvSpPr>
        <p:spPr>
          <a:xfrm>
            <a:off x="1021277" y="2364684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유지보수를 위한 체계적 주석 작성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" name="Text 9">
            <a:extLst>
              <a:ext uri="{FF2B5EF4-FFF2-40B4-BE49-F238E27FC236}">
                <a16:creationId xmlns:a16="http://schemas.microsoft.com/office/drawing/2014/main" id="{2CD3F22A-77AC-A897-9BDB-23BD4B7FFA67}"/>
              </a:ext>
            </a:extLst>
          </p:cNvPr>
          <p:cNvSpPr/>
          <p:nvPr/>
        </p:nvSpPr>
        <p:spPr>
          <a:xfrm>
            <a:off x="1021277" y="2560798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지속적인 코드 및 방향성 리뷰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" name="Text 14">
            <a:extLst>
              <a:ext uri="{FF2B5EF4-FFF2-40B4-BE49-F238E27FC236}">
                <a16:creationId xmlns:a16="http://schemas.microsoft.com/office/drawing/2014/main" id="{E984CCC8-A864-6ADB-FA41-A0263BFDFF1B}"/>
              </a:ext>
            </a:extLst>
          </p:cNvPr>
          <p:cNvSpPr/>
          <p:nvPr/>
        </p:nvSpPr>
        <p:spPr>
          <a:xfrm>
            <a:off x="1021277" y="3253895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단위</a:t>
            </a:r>
            <a:r>
              <a:rPr lang="en-US" altLang="ko-KR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/</a:t>
            </a: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통합 테스트 진행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" name="Text 15">
            <a:extLst>
              <a:ext uri="{FF2B5EF4-FFF2-40B4-BE49-F238E27FC236}">
                <a16:creationId xmlns:a16="http://schemas.microsoft.com/office/drawing/2014/main" id="{3008E05D-70EC-862A-EC95-05D1C25F4546}"/>
              </a:ext>
            </a:extLst>
          </p:cNvPr>
          <p:cNvSpPr/>
          <p:nvPr/>
        </p:nvSpPr>
        <p:spPr>
          <a:xfrm>
            <a:off x="1021277" y="3458644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개발자 간 교차 테스트를 통한 예상치 못한 시나리오 검증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Text 17">
            <a:extLst>
              <a:ext uri="{FF2B5EF4-FFF2-40B4-BE49-F238E27FC236}">
                <a16:creationId xmlns:a16="http://schemas.microsoft.com/office/drawing/2014/main" id="{7A103F7A-58FD-4344-16F9-D040A7A661E2}"/>
              </a:ext>
            </a:extLst>
          </p:cNvPr>
          <p:cNvSpPr/>
          <p:nvPr/>
        </p:nvSpPr>
        <p:spPr>
          <a:xfrm>
            <a:off x="1021277" y="3654982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테스트 툴을 통한 배포전 자동화 테스트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" name="Text 22">
            <a:extLst>
              <a:ext uri="{FF2B5EF4-FFF2-40B4-BE49-F238E27FC236}">
                <a16:creationId xmlns:a16="http://schemas.microsoft.com/office/drawing/2014/main" id="{E80A2D1D-75DC-53AC-E30D-37149D013792}"/>
              </a:ext>
            </a:extLst>
          </p:cNvPr>
          <p:cNvSpPr/>
          <p:nvPr/>
        </p:nvSpPr>
        <p:spPr>
          <a:xfrm>
            <a:off x="1026397" y="4297408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Swagger </a:t>
            </a: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기반 </a:t>
            </a:r>
            <a:r>
              <a:rPr lang="en-US" altLang="ko-KR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API </a:t>
            </a: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문서 자동 생성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" name="Text 23">
            <a:extLst>
              <a:ext uri="{FF2B5EF4-FFF2-40B4-BE49-F238E27FC236}">
                <a16:creationId xmlns:a16="http://schemas.microsoft.com/office/drawing/2014/main" id="{D01F8B5D-8EFB-24FB-1187-7C5F9D1CD177}"/>
              </a:ext>
            </a:extLst>
          </p:cNvPr>
          <p:cNvSpPr/>
          <p:nvPr/>
        </p:nvSpPr>
        <p:spPr>
          <a:xfrm>
            <a:off x="1026397" y="4493746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API </a:t>
            </a: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문서 기반 공식 산출물 작성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3" name="Text 24">
            <a:extLst>
              <a:ext uri="{FF2B5EF4-FFF2-40B4-BE49-F238E27FC236}">
                <a16:creationId xmlns:a16="http://schemas.microsoft.com/office/drawing/2014/main" id="{6D9101EB-B7DB-8488-BC09-B4FA465A03A8}"/>
              </a:ext>
            </a:extLst>
          </p:cNvPr>
          <p:cNvSpPr/>
          <p:nvPr/>
        </p:nvSpPr>
        <p:spPr>
          <a:xfrm>
            <a:off x="1026397" y="4687580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지속적 문서 공유 및 피드백 반영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4" name="Text 30">
            <a:extLst>
              <a:ext uri="{FF2B5EF4-FFF2-40B4-BE49-F238E27FC236}">
                <a16:creationId xmlns:a16="http://schemas.microsoft.com/office/drawing/2014/main" id="{E72D0DD8-73C9-1885-EED0-8F3254087816}"/>
              </a:ext>
            </a:extLst>
          </p:cNvPr>
          <p:cNvSpPr/>
          <p:nvPr/>
        </p:nvSpPr>
        <p:spPr>
          <a:xfrm>
            <a:off x="1026397" y="5380667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Portainer</a:t>
            </a: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를 통한 무중단 배포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5" name="Text 31">
            <a:extLst>
              <a:ext uri="{FF2B5EF4-FFF2-40B4-BE49-F238E27FC236}">
                <a16:creationId xmlns:a16="http://schemas.microsoft.com/office/drawing/2014/main" id="{2517884F-4CC2-EAAA-D703-40DD409D9A24}"/>
              </a:ext>
            </a:extLst>
          </p:cNvPr>
          <p:cNvSpPr/>
          <p:nvPr/>
        </p:nvSpPr>
        <p:spPr>
          <a:xfrm>
            <a:off x="1026397" y="5574501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롤백 체계 구축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Shape 4">
            <a:extLst>
              <a:ext uri="{FF2B5EF4-FFF2-40B4-BE49-F238E27FC236}">
                <a16:creationId xmlns:a16="http://schemas.microsoft.com/office/drawing/2014/main" id="{14AB9D13-A70E-5B49-1011-07F2EA9C5D88}"/>
              </a:ext>
            </a:extLst>
          </p:cNvPr>
          <p:cNvSpPr/>
          <p:nvPr/>
        </p:nvSpPr>
        <p:spPr>
          <a:xfrm>
            <a:off x="279042" y="1749463"/>
            <a:ext cx="3839931" cy="23051"/>
          </a:xfrm>
          <a:prstGeom prst="rect">
            <a:avLst/>
          </a:prstGeom>
          <a:solidFill>
            <a:srgbClr val="67B9CF"/>
          </a:solidFill>
          <a:ln/>
        </p:spPr>
        <p:txBody>
          <a:bodyPr/>
          <a:lstStyle/>
          <a:p>
            <a:endParaRPr lang="ko-KR" altLang="en-US" sz="1125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7" name="Text 5">
            <a:extLst>
              <a:ext uri="{FF2B5EF4-FFF2-40B4-BE49-F238E27FC236}">
                <a16:creationId xmlns:a16="http://schemas.microsoft.com/office/drawing/2014/main" id="{F2E0365A-0165-4AD8-8336-0825608731F7}"/>
              </a:ext>
            </a:extLst>
          </p:cNvPr>
          <p:cNvSpPr/>
          <p:nvPr/>
        </p:nvSpPr>
        <p:spPr>
          <a:xfrm>
            <a:off x="279042" y="1502064"/>
            <a:ext cx="151590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ko-KR" altLang="en-US" sz="16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개발 방향</a:t>
            </a:r>
            <a:endParaRPr lang="en-US" sz="16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8" name="Text 5">
            <a:extLst>
              <a:ext uri="{FF2B5EF4-FFF2-40B4-BE49-F238E27FC236}">
                <a16:creationId xmlns:a16="http://schemas.microsoft.com/office/drawing/2014/main" id="{187FDB44-64D5-8035-D22E-FBA2AA8E3197}"/>
              </a:ext>
            </a:extLst>
          </p:cNvPr>
          <p:cNvSpPr/>
          <p:nvPr/>
        </p:nvSpPr>
        <p:spPr>
          <a:xfrm>
            <a:off x="5301016" y="2503105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안정적 서비스 제공으로 사용자 불만 최소화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9" name="Text 5">
            <a:extLst>
              <a:ext uri="{FF2B5EF4-FFF2-40B4-BE49-F238E27FC236}">
                <a16:creationId xmlns:a16="http://schemas.microsoft.com/office/drawing/2014/main" id="{10E82569-E68F-B97D-E54B-1180DC72DA69}"/>
              </a:ext>
            </a:extLst>
          </p:cNvPr>
          <p:cNvSpPr/>
          <p:nvPr/>
        </p:nvSpPr>
        <p:spPr>
          <a:xfrm>
            <a:off x="5301016" y="2688409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높은 서비스 가용성 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0" name="Shape 2">
            <a:extLst>
              <a:ext uri="{FF2B5EF4-FFF2-40B4-BE49-F238E27FC236}">
                <a16:creationId xmlns:a16="http://schemas.microsoft.com/office/drawing/2014/main" id="{3703FE28-7FEA-A863-19A9-AA5C3ED2E600}"/>
              </a:ext>
            </a:extLst>
          </p:cNvPr>
          <p:cNvSpPr/>
          <p:nvPr/>
        </p:nvSpPr>
        <p:spPr>
          <a:xfrm>
            <a:off x="5143376" y="3135881"/>
            <a:ext cx="3839931" cy="991188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1" name="Image 0" descr="preencoded.png">
            <a:extLst>
              <a:ext uri="{FF2B5EF4-FFF2-40B4-BE49-F238E27FC236}">
                <a16:creationId xmlns:a16="http://schemas.microsoft.com/office/drawing/2014/main" id="{0E07C3FD-4BC9-8BBA-42EA-E0D53B47225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36" y="3135881"/>
            <a:ext cx="60960" cy="991188"/>
          </a:xfrm>
          <a:prstGeom prst="rect">
            <a:avLst/>
          </a:prstGeom>
        </p:spPr>
      </p:pic>
      <p:sp>
        <p:nvSpPr>
          <p:cNvPr id="42" name="Text 3">
            <a:extLst>
              <a:ext uri="{FF2B5EF4-FFF2-40B4-BE49-F238E27FC236}">
                <a16:creationId xmlns:a16="http://schemas.microsoft.com/office/drawing/2014/main" id="{46BD5EB6-8C1C-0BB8-F8B6-A47E04EC9B1E}"/>
              </a:ext>
            </a:extLst>
          </p:cNvPr>
          <p:cNvSpPr/>
          <p:nvPr/>
        </p:nvSpPr>
        <p:spPr>
          <a:xfrm>
            <a:off x="5301015" y="3247799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신속한 장애 대응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3" name="Text 5">
            <a:extLst>
              <a:ext uri="{FF2B5EF4-FFF2-40B4-BE49-F238E27FC236}">
                <a16:creationId xmlns:a16="http://schemas.microsoft.com/office/drawing/2014/main" id="{EC616039-AF42-05F5-5BC4-629FB4A81A49}"/>
              </a:ext>
            </a:extLst>
          </p:cNvPr>
          <p:cNvSpPr/>
          <p:nvPr/>
        </p:nvSpPr>
        <p:spPr>
          <a:xfrm>
            <a:off x="5301016" y="3498520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장애 발생 시의 신속 대응 가능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4" name="Text 5">
            <a:extLst>
              <a:ext uri="{FF2B5EF4-FFF2-40B4-BE49-F238E27FC236}">
                <a16:creationId xmlns:a16="http://schemas.microsoft.com/office/drawing/2014/main" id="{AAEE7990-2206-E5AA-05D7-FE8FA20EC4CD}"/>
              </a:ext>
            </a:extLst>
          </p:cNvPr>
          <p:cNvSpPr/>
          <p:nvPr/>
        </p:nvSpPr>
        <p:spPr>
          <a:xfrm>
            <a:off x="5301016" y="3680451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무중단 배포를 통한 서비스 중단 위험 최소화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5" name="Text 5">
            <a:extLst>
              <a:ext uri="{FF2B5EF4-FFF2-40B4-BE49-F238E27FC236}">
                <a16:creationId xmlns:a16="http://schemas.microsoft.com/office/drawing/2014/main" id="{755F4043-FF91-A3A5-5971-885986FBA505}"/>
              </a:ext>
            </a:extLst>
          </p:cNvPr>
          <p:cNvSpPr/>
          <p:nvPr/>
        </p:nvSpPr>
        <p:spPr>
          <a:xfrm>
            <a:off x="5301016" y="3865755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긴급 상황 시 즉시 복구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(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롤백 체계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)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6" name="Shape 2">
            <a:extLst>
              <a:ext uri="{FF2B5EF4-FFF2-40B4-BE49-F238E27FC236}">
                <a16:creationId xmlns:a16="http://schemas.microsoft.com/office/drawing/2014/main" id="{16465BE0-71E4-6A9A-6372-805313389E25}"/>
              </a:ext>
            </a:extLst>
          </p:cNvPr>
          <p:cNvSpPr/>
          <p:nvPr/>
        </p:nvSpPr>
        <p:spPr>
          <a:xfrm>
            <a:off x="5143376" y="4315064"/>
            <a:ext cx="3839931" cy="991188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7" name="Image 0" descr="preencoded.png">
            <a:extLst>
              <a:ext uri="{FF2B5EF4-FFF2-40B4-BE49-F238E27FC236}">
                <a16:creationId xmlns:a16="http://schemas.microsoft.com/office/drawing/2014/main" id="{24EEED14-3030-E2D5-5000-2969D6CFD41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36" y="4315064"/>
            <a:ext cx="60960" cy="991188"/>
          </a:xfrm>
          <a:prstGeom prst="rect">
            <a:avLst/>
          </a:prstGeom>
        </p:spPr>
      </p:pic>
      <p:sp>
        <p:nvSpPr>
          <p:cNvPr id="48" name="Text 3">
            <a:extLst>
              <a:ext uri="{FF2B5EF4-FFF2-40B4-BE49-F238E27FC236}">
                <a16:creationId xmlns:a16="http://schemas.microsoft.com/office/drawing/2014/main" id="{4A86A7C1-3B45-4B9E-8FFE-DB1CD6FD4D04}"/>
              </a:ext>
            </a:extLst>
          </p:cNvPr>
          <p:cNvSpPr/>
          <p:nvPr/>
        </p:nvSpPr>
        <p:spPr>
          <a:xfrm>
            <a:off x="5301015" y="4426982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운영 효율성 증대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9" name="Text 5">
            <a:extLst>
              <a:ext uri="{FF2B5EF4-FFF2-40B4-BE49-F238E27FC236}">
                <a16:creationId xmlns:a16="http://schemas.microsoft.com/office/drawing/2014/main" id="{511D4FB8-E04C-F145-CA5A-7F2A8E2B5E92}"/>
              </a:ext>
            </a:extLst>
          </p:cNvPr>
          <p:cNvSpPr/>
          <p:nvPr/>
        </p:nvSpPr>
        <p:spPr>
          <a:xfrm>
            <a:off x="5301016" y="4677703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담당자 변경 시에도 서비스 품질 유지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0" name="Text 5">
            <a:extLst>
              <a:ext uri="{FF2B5EF4-FFF2-40B4-BE49-F238E27FC236}">
                <a16:creationId xmlns:a16="http://schemas.microsoft.com/office/drawing/2014/main" id="{32147D24-61B0-9E1D-E143-10DA4CF53564}"/>
              </a:ext>
            </a:extLst>
          </p:cNvPr>
          <p:cNvSpPr/>
          <p:nvPr/>
        </p:nvSpPr>
        <p:spPr>
          <a:xfrm>
            <a:off x="5301016" y="4859634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신규 기능 요청 시 빠른 확장 개발 및 적용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1" name="Text 5">
            <a:extLst>
              <a:ext uri="{FF2B5EF4-FFF2-40B4-BE49-F238E27FC236}">
                <a16:creationId xmlns:a16="http://schemas.microsoft.com/office/drawing/2014/main" id="{B4FB1BC0-EA4D-27C4-508A-7E7E803AA654}"/>
              </a:ext>
            </a:extLst>
          </p:cNvPr>
          <p:cNvSpPr/>
          <p:nvPr/>
        </p:nvSpPr>
        <p:spPr>
          <a:xfrm>
            <a:off x="5301016" y="5044938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수정 요구사항에 대한 수정점 파악 용이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2" name="Shape 2">
            <a:extLst>
              <a:ext uri="{FF2B5EF4-FFF2-40B4-BE49-F238E27FC236}">
                <a16:creationId xmlns:a16="http://schemas.microsoft.com/office/drawing/2014/main" id="{B6DF28B0-BA26-676E-B071-242FAD2895EA}"/>
              </a:ext>
            </a:extLst>
          </p:cNvPr>
          <p:cNvSpPr/>
          <p:nvPr/>
        </p:nvSpPr>
        <p:spPr>
          <a:xfrm>
            <a:off x="5143376" y="5499071"/>
            <a:ext cx="3839931" cy="991188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3" name="Image 0" descr="preencoded.png">
            <a:extLst>
              <a:ext uri="{FF2B5EF4-FFF2-40B4-BE49-F238E27FC236}">
                <a16:creationId xmlns:a16="http://schemas.microsoft.com/office/drawing/2014/main" id="{EDA41532-57C2-CC95-367B-F2C4F67332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8136" y="5499071"/>
            <a:ext cx="60960" cy="991188"/>
          </a:xfrm>
          <a:prstGeom prst="rect">
            <a:avLst/>
          </a:prstGeom>
        </p:spPr>
      </p:pic>
      <p:sp>
        <p:nvSpPr>
          <p:cNvPr id="54" name="Text 3">
            <a:extLst>
              <a:ext uri="{FF2B5EF4-FFF2-40B4-BE49-F238E27FC236}">
                <a16:creationId xmlns:a16="http://schemas.microsoft.com/office/drawing/2014/main" id="{6C2F40D8-E02E-8839-D787-097C4D014F63}"/>
              </a:ext>
            </a:extLst>
          </p:cNvPr>
          <p:cNvSpPr/>
          <p:nvPr/>
        </p:nvSpPr>
        <p:spPr>
          <a:xfrm>
            <a:off x="5301015" y="5610989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장기적 비용 절감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5" name="Text 5">
            <a:extLst>
              <a:ext uri="{FF2B5EF4-FFF2-40B4-BE49-F238E27FC236}">
                <a16:creationId xmlns:a16="http://schemas.microsoft.com/office/drawing/2014/main" id="{8169ECCA-EFA5-C300-4EBE-49994E5FC32F}"/>
              </a:ext>
            </a:extLst>
          </p:cNvPr>
          <p:cNvSpPr/>
          <p:nvPr/>
        </p:nvSpPr>
        <p:spPr>
          <a:xfrm>
            <a:off x="5301016" y="5861710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반복 장애 방지로 유지보수 비용 감소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6" name="Text 5">
            <a:extLst>
              <a:ext uri="{FF2B5EF4-FFF2-40B4-BE49-F238E27FC236}">
                <a16:creationId xmlns:a16="http://schemas.microsoft.com/office/drawing/2014/main" id="{D74FFBA6-5E68-3827-1B1D-BEB33DDFC976}"/>
              </a:ext>
            </a:extLst>
          </p:cNvPr>
          <p:cNvSpPr/>
          <p:nvPr/>
        </p:nvSpPr>
        <p:spPr>
          <a:xfrm>
            <a:off x="5301016" y="6043641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안정적 운영으로 추가 인력 투입의 비용 부담 최소화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7" name="Text 5">
            <a:extLst>
              <a:ext uri="{FF2B5EF4-FFF2-40B4-BE49-F238E27FC236}">
                <a16:creationId xmlns:a16="http://schemas.microsoft.com/office/drawing/2014/main" id="{0A8A8175-17B8-4D48-9E11-232D0F0E1259}"/>
              </a:ext>
            </a:extLst>
          </p:cNvPr>
          <p:cNvSpPr/>
          <p:nvPr/>
        </p:nvSpPr>
        <p:spPr>
          <a:xfrm>
            <a:off x="5301016" y="6228945"/>
            <a:ext cx="2618675" cy="19147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342900" indent="-342900" algn="l">
              <a:lnSpc>
                <a:spcPts val="1100"/>
              </a:lnSpc>
              <a:buSzPct val="100000"/>
              <a:buChar char="•"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서비스 전체의 신뢰도 향상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8" name="Text 17">
            <a:extLst>
              <a:ext uri="{FF2B5EF4-FFF2-40B4-BE49-F238E27FC236}">
                <a16:creationId xmlns:a16="http://schemas.microsoft.com/office/drawing/2014/main" id="{3B72A700-16E0-9AC5-D5AE-94A963AB97A5}"/>
              </a:ext>
            </a:extLst>
          </p:cNvPr>
          <p:cNvSpPr/>
          <p:nvPr/>
        </p:nvSpPr>
        <p:spPr>
          <a:xfrm>
            <a:off x="1021277" y="3851320"/>
            <a:ext cx="2671738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altLang="ko-KR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LLM</a:t>
            </a:r>
            <a:r>
              <a:rPr lang="ko-KR" altLang="en-US" sz="9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을 통한 다양한 케이스 시뮬레이션</a:t>
            </a:r>
            <a:endParaRPr lang="en-US" sz="9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9" name="Shape 4">
            <a:extLst>
              <a:ext uri="{FF2B5EF4-FFF2-40B4-BE49-F238E27FC236}">
                <a16:creationId xmlns:a16="http://schemas.microsoft.com/office/drawing/2014/main" id="{48785B51-7E83-A79C-835F-FAA53192C8D8}"/>
              </a:ext>
            </a:extLst>
          </p:cNvPr>
          <p:cNvSpPr/>
          <p:nvPr/>
        </p:nvSpPr>
        <p:spPr>
          <a:xfrm>
            <a:off x="5128136" y="1749463"/>
            <a:ext cx="3839931" cy="23051"/>
          </a:xfrm>
          <a:prstGeom prst="rect">
            <a:avLst/>
          </a:prstGeom>
          <a:solidFill>
            <a:srgbClr val="67B9CF"/>
          </a:solidFill>
          <a:ln/>
        </p:spPr>
        <p:txBody>
          <a:bodyPr/>
          <a:lstStyle/>
          <a:p>
            <a:endParaRPr lang="ko-KR" altLang="en-US" sz="1125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0" name="Text 5">
            <a:extLst>
              <a:ext uri="{FF2B5EF4-FFF2-40B4-BE49-F238E27FC236}">
                <a16:creationId xmlns:a16="http://schemas.microsoft.com/office/drawing/2014/main" id="{3EF1F384-1AD5-EA4F-0489-4132B379D8A7}"/>
              </a:ext>
            </a:extLst>
          </p:cNvPr>
          <p:cNvSpPr/>
          <p:nvPr/>
        </p:nvSpPr>
        <p:spPr>
          <a:xfrm>
            <a:off x="5128136" y="1502064"/>
            <a:ext cx="151590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ko-KR" altLang="en-US" sz="16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기대효과</a:t>
            </a:r>
            <a:endParaRPr lang="en-US" sz="16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1" name="화살표: 오른쪽 60">
            <a:extLst>
              <a:ext uri="{FF2B5EF4-FFF2-40B4-BE49-F238E27FC236}">
                <a16:creationId xmlns:a16="http://schemas.microsoft.com/office/drawing/2014/main" id="{9C5EA7F7-CBEB-A8F0-2A8E-8238D2C72CB2}"/>
              </a:ext>
            </a:extLst>
          </p:cNvPr>
          <p:cNvSpPr/>
          <p:nvPr/>
        </p:nvSpPr>
        <p:spPr>
          <a:xfrm>
            <a:off x="4133850" y="3776798"/>
            <a:ext cx="438150" cy="427769"/>
          </a:xfrm>
          <a:prstGeom prst="rightArrow">
            <a:avLst/>
          </a:prstGeom>
          <a:solidFill>
            <a:srgbClr val="67B9CF"/>
          </a:solidFill>
          <a:ln>
            <a:solidFill>
              <a:srgbClr val="67B9C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DD43E85-6A8F-F222-128D-83905D2996F5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67" name="제목 14">
            <a:extLst>
              <a:ext uri="{FF2B5EF4-FFF2-40B4-BE49-F238E27FC236}">
                <a16:creationId xmlns:a16="http://schemas.microsoft.com/office/drawing/2014/main" id="{5F867C2B-BEBB-445A-9C94-E794C70180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467709" cy="332399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개발 방향성</a:t>
            </a:r>
            <a:endParaRPr lang="ko-KR" altLang="en-US"/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58501825-F945-E7B3-8BA6-515E29A23B36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5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69" name="모서리가 둥근 직사각형 108">
            <a:extLst>
              <a:ext uri="{FF2B5EF4-FFF2-40B4-BE49-F238E27FC236}">
                <a16:creationId xmlns:a16="http://schemas.microsoft.com/office/drawing/2014/main" id="{2B62D444-1155-6F53-176F-3B2D267C2778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5.1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개발 방향 및 </a:t>
            </a:r>
            <a:r>
              <a:rPr lang="ko-KR" altLang="en-US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기대효과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3914897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74FF18-CD13-89B7-CD4E-0F4245D4C9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9" name="직선 화살표 연결선 138">
            <a:extLst>
              <a:ext uri="{FF2B5EF4-FFF2-40B4-BE49-F238E27FC236}">
                <a16:creationId xmlns:a16="http://schemas.microsoft.com/office/drawing/2014/main" id="{E70E46D9-4003-6EB6-E120-AAABCF8F4CBF}"/>
              </a:ext>
            </a:extLst>
          </p:cNvPr>
          <p:cNvCxnSpPr>
            <a:cxnSpLocks/>
            <a:endCxn id="137" idx="2"/>
          </p:cNvCxnSpPr>
          <p:nvPr/>
        </p:nvCxnSpPr>
        <p:spPr>
          <a:xfrm>
            <a:off x="244613" y="3239302"/>
            <a:ext cx="8360447" cy="23740"/>
          </a:xfrm>
          <a:prstGeom prst="straightConnector1">
            <a:avLst/>
          </a:prstGeom>
          <a:gradFill flip="none" rotWithShape="1">
            <a:gsLst>
              <a:gs pos="0">
                <a:srgbClr val="006BC4">
                  <a:lumMod val="100000"/>
                </a:srgbClr>
              </a:gs>
              <a:gs pos="100000">
                <a:sysClr val="window" lastClr="FFFFFF">
                  <a:lumMod val="95000"/>
                </a:sysClr>
              </a:gs>
            </a:gsLst>
            <a:lin ang="2700000" scaled="1"/>
            <a:tileRect/>
          </a:gradFill>
          <a:ln w="82550" cap="flat" cmpd="sng" algn="ctr">
            <a:gradFill>
              <a:gsLst>
                <a:gs pos="0">
                  <a:srgbClr val="2ABBDF">
                    <a:lumMod val="45000"/>
                    <a:lumOff val="55000"/>
                  </a:srgbClr>
                </a:gs>
                <a:gs pos="100000">
                  <a:srgbClr val="0276BE"/>
                </a:gs>
              </a:gsLst>
              <a:lin ang="5400000" scaled="1"/>
            </a:gradFill>
            <a:prstDash val="solid"/>
            <a:miter/>
            <a:headEnd type="none"/>
            <a:tailEnd type="triangle"/>
          </a:ln>
          <a:effectLst/>
        </p:spPr>
      </p:cxnSp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79C2F738-D795-6552-2DBA-3BAC49ADB32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21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35227168-387E-46F0-CAF1-CEF10F72E9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51D8AF8-1C91-6604-E773-794B734D556A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9" name="제목 14">
            <a:extLst>
              <a:ext uri="{FF2B5EF4-FFF2-40B4-BE49-F238E27FC236}">
                <a16:creationId xmlns:a16="http://schemas.microsoft.com/office/drawing/2014/main" id="{8F8E45B2-D258-F311-0954-32B1C1D6CA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467709" cy="332399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개발 방향성</a:t>
            </a:r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E302B8B-021E-7D93-4BC2-8C26ADDE7C5C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5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1" name="모서리가 둥근 직사각형 108">
            <a:extLst>
              <a:ext uri="{FF2B5EF4-FFF2-40B4-BE49-F238E27FC236}">
                <a16:creationId xmlns:a16="http://schemas.microsoft.com/office/drawing/2014/main" id="{E4AEC4A6-CAE3-3753-C3CB-8B6F3E2F1A1F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5.</a:t>
            </a: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2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타임라인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31" name="Text 5">
            <a:extLst>
              <a:ext uri="{FF2B5EF4-FFF2-40B4-BE49-F238E27FC236}">
                <a16:creationId xmlns:a16="http://schemas.microsoft.com/office/drawing/2014/main" id="{87AA82FB-CBBE-6F53-0872-420C4FB9C9A1}"/>
              </a:ext>
            </a:extLst>
          </p:cNvPr>
          <p:cNvSpPr/>
          <p:nvPr/>
        </p:nvSpPr>
        <p:spPr>
          <a:xfrm>
            <a:off x="263445" y="2130548"/>
            <a:ext cx="151590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altLang="ko-KR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Phase1 – </a:t>
            </a:r>
            <a:r>
              <a:rPr lang="ko-KR" altLang="en-US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분석</a:t>
            </a:r>
            <a:r>
              <a:rPr lang="en-US" altLang="ko-KR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/</a:t>
            </a:r>
            <a:r>
              <a:rPr lang="ko-KR" altLang="en-US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설계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" name="Text 6">
            <a:extLst>
              <a:ext uri="{FF2B5EF4-FFF2-40B4-BE49-F238E27FC236}">
                <a16:creationId xmlns:a16="http://schemas.microsoft.com/office/drawing/2014/main" id="{624AC9D1-7815-0793-8372-635654B7B640}"/>
              </a:ext>
            </a:extLst>
          </p:cNvPr>
          <p:cNvSpPr/>
          <p:nvPr/>
        </p:nvSpPr>
        <p:spPr>
          <a:xfrm>
            <a:off x="263445" y="2349429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체인포털 관제시스템 요구사항 분석 및 설계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3" name="Text 8">
            <a:extLst>
              <a:ext uri="{FF2B5EF4-FFF2-40B4-BE49-F238E27FC236}">
                <a16:creationId xmlns:a16="http://schemas.microsoft.com/office/drawing/2014/main" id="{703421D9-9E40-375E-214B-1DD194624104}"/>
              </a:ext>
            </a:extLst>
          </p:cNvPr>
          <p:cNvSpPr/>
          <p:nvPr/>
        </p:nvSpPr>
        <p:spPr>
          <a:xfrm>
            <a:off x="1368932" y="4388371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체인포털 관제시스템 인프라 구축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DCA49CF-2EB9-E532-7BAD-46283FC567E7}"/>
              </a:ext>
            </a:extLst>
          </p:cNvPr>
          <p:cNvCxnSpPr>
            <a:cxnSpLocks/>
          </p:cNvCxnSpPr>
          <p:nvPr/>
        </p:nvCxnSpPr>
        <p:spPr>
          <a:xfrm>
            <a:off x="899138" y="2586528"/>
            <a:ext cx="0" cy="652774"/>
          </a:xfrm>
          <a:prstGeom prst="line">
            <a:avLst/>
          </a:prstGeom>
          <a:ln w="31750">
            <a:solidFill>
              <a:srgbClr val="67B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직선 연결선 50">
            <a:extLst>
              <a:ext uri="{FF2B5EF4-FFF2-40B4-BE49-F238E27FC236}">
                <a16:creationId xmlns:a16="http://schemas.microsoft.com/office/drawing/2014/main" id="{7D4B281D-2C35-F05C-7BEA-DBF652136B52}"/>
              </a:ext>
            </a:extLst>
          </p:cNvPr>
          <p:cNvCxnSpPr>
            <a:cxnSpLocks/>
          </p:cNvCxnSpPr>
          <p:nvPr/>
        </p:nvCxnSpPr>
        <p:spPr>
          <a:xfrm>
            <a:off x="5547338" y="3258659"/>
            <a:ext cx="0" cy="909605"/>
          </a:xfrm>
          <a:prstGeom prst="line">
            <a:avLst/>
          </a:prstGeom>
          <a:ln w="31750">
            <a:solidFill>
              <a:srgbClr val="67B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0" name="직선 연결선 59">
            <a:extLst>
              <a:ext uri="{FF2B5EF4-FFF2-40B4-BE49-F238E27FC236}">
                <a16:creationId xmlns:a16="http://schemas.microsoft.com/office/drawing/2014/main" id="{C0308F69-45BA-9272-70E4-93401DD2C009}"/>
              </a:ext>
            </a:extLst>
          </p:cNvPr>
          <p:cNvCxnSpPr>
            <a:cxnSpLocks/>
          </p:cNvCxnSpPr>
          <p:nvPr/>
        </p:nvCxnSpPr>
        <p:spPr>
          <a:xfrm>
            <a:off x="7285603" y="2647950"/>
            <a:ext cx="0" cy="591352"/>
          </a:xfrm>
          <a:prstGeom prst="line">
            <a:avLst/>
          </a:prstGeom>
          <a:ln w="31750">
            <a:solidFill>
              <a:srgbClr val="67B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>
            <a:extLst>
              <a:ext uri="{FF2B5EF4-FFF2-40B4-BE49-F238E27FC236}">
                <a16:creationId xmlns:a16="http://schemas.microsoft.com/office/drawing/2014/main" id="{2CBCC430-6B41-3E57-89C6-B804614A6E89}"/>
              </a:ext>
            </a:extLst>
          </p:cNvPr>
          <p:cNvSpPr/>
          <p:nvPr/>
        </p:nvSpPr>
        <p:spPr>
          <a:xfrm>
            <a:off x="1217267" y="3156035"/>
            <a:ext cx="198781" cy="214013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solidFill>
                  <a:srgbClr val="006BC4"/>
                </a:solidFill>
              </a:ln>
              <a:noFill/>
              <a:effectLst/>
              <a:uLnTx/>
              <a:uFillTx/>
              <a:latin typeface="NanumSquare_ac Bold" panose="020B0600000101010101" pitchFamily="34" charset="-127"/>
              <a:ea typeface="NanumSquare_ac Bold" panose="020B0600000101010101" pitchFamily="34" charset="-127"/>
              <a:cs typeface="+mn-cs"/>
            </a:endParaRPr>
          </a:p>
        </p:txBody>
      </p:sp>
      <p:sp>
        <p:nvSpPr>
          <p:cNvPr id="134" name="사각형: 둥근 모서리 207">
            <a:extLst>
              <a:ext uri="{FF2B5EF4-FFF2-40B4-BE49-F238E27FC236}">
                <a16:creationId xmlns:a16="http://schemas.microsoft.com/office/drawing/2014/main" id="{B49EAC3A-CA42-CD92-88D8-F4AA19B92EFE}"/>
              </a:ext>
            </a:extLst>
          </p:cNvPr>
          <p:cNvSpPr/>
          <p:nvPr/>
        </p:nvSpPr>
        <p:spPr>
          <a:xfrm>
            <a:off x="1055879" y="2905590"/>
            <a:ext cx="527484" cy="208812"/>
          </a:xfrm>
          <a:prstGeom prst="roundRect">
            <a:avLst>
              <a:gd name="adj" fmla="val 50000"/>
            </a:avLst>
          </a:prstGeom>
          <a:solidFill>
            <a:srgbClr val="0276BE"/>
          </a:solidFill>
          <a:ln w="3175" cap="flat" cmpd="sng" algn="ctr">
            <a:solidFill>
              <a:srgbClr val="0276BE"/>
            </a:solidFill>
            <a:prstDash val="solid"/>
            <a:miter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60" normalizeH="0" baseline="0" noProof="0">
                <a:ln>
                  <a:solidFill>
                    <a:srgbClr val="0481D6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anumSquare_ac Bold" panose="020B0600000101010101" pitchFamily="34" charset="-127"/>
                <a:ea typeface="NanumSquare_ac Bold" panose="020B0600000101010101" pitchFamily="34" charset="-127"/>
                <a:cs typeface="+mn-cs"/>
              </a:rPr>
              <a:t>08.12</a:t>
            </a:r>
            <a:endParaRPr kumimoji="0" lang="ko-KR" altLang="en-US" sz="1000" b="1" i="0" u="none" strike="noStrike" kern="0" cap="none" spc="-60" normalizeH="0" baseline="0" noProof="0" dirty="0">
              <a:ln>
                <a:solidFill>
                  <a:srgbClr val="0481D6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Square_ac Bold" panose="020B0600000101010101" pitchFamily="34" charset="-127"/>
              <a:ea typeface="NanumSquare_ac Bold" panose="020B0600000101010101" pitchFamily="34" charset="-127"/>
              <a:cs typeface="+mn-cs"/>
            </a:endParaRPr>
          </a:p>
        </p:txBody>
      </p:sp>
      <p:sp>
        <p:nvSpPr>
          <p:cNvPr id="137" name="타원 136">
            <a:extLst>
              <a:ext uri="{FF2B5EF4-FFF2-40B4-BE49-F238E27FC236}">
                <a16:creationId xmlns:a16="http://schemas.microsoft.com/office/drawing/2014/main" id="{23B00FD1-93E6-8D43-FFC7-EDB2D34B9281}"/>
              </a:ext>
            </a:extLst>
          </p:cNvPr>
          <p:cNvSpPr/>
          <p:nvPr/>
        </p:nvSpPr>
        <p:spPr>
          <a:xfrm>
            <a:off x="8605060" y="3156035"/>
            <a:ext cx="198781" cy="214013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solidFill>
                  <a:srgbClr val="006BC4"/>
                </a:solidFill>
              </a:ln>
              <a:noFill/>
              <a:effectLst/>
              <a:uLnTx/>
              <a:uFillTx/>
              <a:latin typeface="NanumSquare_ac Bold" panose="020B0600000101010101" pitchFamily="34" charset="-127"/>
              <a:ea typeface="NanumSquare_ac Bold" panose="020B0600000101010101" pitchFamily="34" charset="-127"/>
              <a:cs typeface="+mn-cs"/>
            </a:endParaRPr>
          </a:p>
        </p:txBody>
      </p:sp>
      <p:sp>
        <p:nvSpPr>
          <p:cNvPr id="138" name="사각형: 둥근 모서리 207">
            <a:extLst>
              <a:ext uri="{FF2B5EF4-FFF2-40B4-BE49-F238E27FC236}">
                <a16:creationId xmlns:a16="http://schemas.microsoft.com/office/drawing/2014/main" id="{DF2D0B20-BD92-9C6A-2FDF-61EEB02C512F}"/>
              </a:ext>
            </a:extLst>
          </p:cNvPr>
          <p:cNvSpPr/>
          <p:nvPr/>
        </p:nvSpPr>
        <p:spPr>
          <a:xfrm>
            <a:off x="8464684" y="2890108"/>
            <a:ext cx="479531" cy="208812"/>
          </a:xfrm>
          <a:prstGeom prst="roundRect">
            <a:avLst>
              <a:gd name="adj" fmla="val 50000"/>
            </a:avLst>
          </a:prstGeom>
          <a:solidFill>
            <a:srgbClr val="0276BE"/>
          </a:solidFill>
          <a:ln w="3175" cap="flat" cmpd="sng" algn="ctr">
            <a:solidFill>
              <a:srgbClr val="0276BE"/>
            </a:solidFill>
            <a:prstDash val="solid"/>
            <a:miter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60" normalizeH="0" baseline="0" noProof="0">
                <a:ln>
                  <a:solidFill>
                    <a:srgbClr val="0481D6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anumSquare_ac Bold" panose="020B0600000101010101" pitchFamily="34" charset="-127"/>
                <a:ea typeface="NanumSquare_ac Bold" panose="020B0600000101010101" pitchFamily="34" charset="-127"/>
                <a:cs typeface="+mn-cs"/>
              </a:rPr>
              <a:t>12.31</a:t>
            </a:r>
            <a:endParaRPr kumimoji="0" lang="ko-KR" altLang="en-US" sz="1000" b="1" i="0" u="none" strike="noStrike" kern="0" cap="none" spc="-60" normalizeH="0" baseline="0" noProof="0" dirty="0">
              <a:ln>
                <a:solidFill>
                  <a:srgbClr val="0481D6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Square_ac Bold" panose="020B0600000101010101" pitchFamily="34" charset="-127"/>
              <a:ea typeface="NanumSquare_ac Bold" panose="020B0600000101010101" pitchFamily="34" charset="-127"/>
              <a:cs typeface="+mn-cs"/>
            </a:endParaRPr>
          </a:p>
        </p:txBody>
      </p:sp>
      <p:sp>
        <p:nvSpPr>
          <p:cNvPr id="224" name="Text 9">
            <a:extLst>
              <a:ext uri="{FF2B5EF4-FFF2-40B4-BE49-F238E27FC236}">
                <a16:creationId xmlns:a16="http://schemas.microsoft.com/office/drawing/2014/main" id="{B36F73DD-9C33-DF2F-8658-9D423730691C}"/>
              </a:ext>
            </a:extLst>
          </p:cNvPr>
          <p:cNvSpPr/>
          <p:nvPr/>
        </p:nvSpPr>
        <p:spPr>
          <a:xfrm>
            <a:off x="3006007" y="1784531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역할기반</a:t>
            </a:r>
            <a:r>
              <a:rPr lang="en-US" altLang="ko-KR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(RBAC)</a:t>
            </a: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의 회원  관리 시스템 구현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5" name="Text 9">
            <a:extLst>
              <a:ext uri="{FF2B5EF4-FFF2-40B4-BE49-F238E27FC236}">
                <a16:creationId xmlns:a16="http://schemas.microsoft.com/office/drawing/2014/main" id="{0CF148A8-5C8B-8B00-0A40-465D24C734DE}"/>
              </a:ext>
            </a:extLst>
          </p:cNvPr>
          <p:cNvSpPr/>
          <p:nvPr/>
        </p:nvSpPr>
        <p:spPr>
          <a:xfrm>
            <a:off x="3006007" y="1982141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민원 데이터 및 체인포털 서비스 리소스 데이터 연계를 위한 </a:t>
            </a:r>
            <a:r>
              <a:rPr lang="en-US" altLang="ko-KR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API </a:t>
            </a: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구현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6" name="Text 9">
            <a:extLst>
              <a:ext uri="{FF2B5EF4-FFF2-40B4-BE49-F238E27FC236}">
                <a16:creationId xmlns:a16="http://schemas.microsoft.com/office/drawing/2014/main" id="{AAFB1059-6429-54EC-FABE-45189C390596}"/>
              </a:ext>
            </a:extLst>
          </p:cNvPr>
          <p:cNvSpPr/>
          <p:nvPr/>
        </p:nvSpPr>
        <p:spPr>
          <a:xfrm>
            <a:off x="3006007" y="2178583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차량 운송 현황 추적 및 전자 인수도증 보정 시스템 구현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7" name="Text 9">
            <a:extLst>
              <a:ext uri="{FF2B5EF4-FFF2-40B4-BE49-F238E27FC236}">
                <a16:creationId xmlns:a16="http://schemas.microsoft.com/office/drawing/2014/main" id="{13C9CFFB-B24F-B374-2186-199D31DD0602}"/>
              </a:ext>
            </a:extLst>
          </p:cNvPr>
          <p:cNvSpPr/>
          <p:nvPr/>
        </p:nvSpPr>
        <p:spPr>
          <a:xfrm>
            <a:off x="3006007" y="2355217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DR </a:t>
            </a: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대응 카카오 인수도증  전환 및 이력관리 시스템 구현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8" name="Text 5">
            <a:extLst>
              <a:ext uri="{FF2B5EF4-FFF2-40B4-BE49-F238E27FC236}">
                <a16:creationId xmlns:a16="http://schemas.microsoft.com/office/drawing/2014/main" id="{406C1C0B-E735-9F03-BDA7-04A53B330251}"/>
              </a:ext>
            </a:extLst>
          </p:cNvPr>
          <p:cNvSpPr/>
          <p:nvPr/>
        </p:nvSpPr>
        <p:spPr>
          <a:xfrm>
            <a:off x="1368932" y="4182363"/>
            <a:ext cx="151590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altLang="ko-KR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Phase2 – </a:t>
            </a:r>
            <a:r>
              <a:rPr lang="ko-KR" altLang="en-US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기반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cxnSp>
        <p:nvCxnSpPr>
          <p:cNvPr id="229" name="직선 연결선 228">
            <a:extLst>
              <a:ext uri="{FF2B5EF4-FFF2-40B4-BE49-F238E27FC236}">
                <a16:creationId xmlns:a16="http://schemas.microsoft.com/office/drawing/2014/main" id="{831401DF-4F89-7C13-BF43-17C1DCBA8591}"/>
              </a:ext>
            </a:extLst>
          </p:cNvPr>
          <p:cNvCxnSpPr>
            <a:cxnSpLocks/>
          </p:cNvCxnSpPr>
          <p:nvPr/>
        </p:nvCxnSpPr>
        <p:spPr>
          <a:xfrm>
            <a:off x="1870322" y="3258659"/>
            <a:ext cx="0" cy="909605"/>
          </a:xfrm>
          <a:prstGeom prst="line">
            <a:avLst/>
          </a:prstGeom>
          <a:ln w="31750">
            <a:solidFill>
              <a:srgbClr val="67B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0" name="타원 229">
            <a:extLst>
              <a:ext uri="{FF2B5EF4-FFF2-40B4-BE49-F238E27FC236}">
                <a16:creationId xmlns:a16="http://schemas.microsoft.com/office/drawing/2014/main" id="{0B923BF7-CD09-C3BF-58C5-E9B7CD987EEE}"/>
              </a:ext>
            </a:extLst>
          </p:cNvPr>
          <p:cNvSpPr/>
          <p:nvPr/>
        </p:nvSpPr>
        <p:spPr>
          <a:xfrm>
            <a:off x="2350872" y="3156035"/>
            <a:ext cx="198781" cy="214013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solidFill>
                  <a:srgbClr val="006BC4"/>
                </a:solidFill>
              </a:ln>
              <a:noFill/>
              <a:effectLst/>
              <a:uLnTx/>
              <a:uFillTx/>
              <a:latin typeface="NanumSquare_ac Bold" panose="020B0600000101010101" pitchFamily="34" charset="-127"/>
              <a:ea typeface="NanumSquare_ac Bold" panose="020B0600000101010101" pitchFamily="34" charset="-127"/>
              <a:cs typeface="+mn-cs"/>
            </a:endParaRPr>
          </a:p>
        </p:txBody>
      </p:sp>
      <p:sp>
        <p:nvSpPr>
          <p:cNvPr id="231" name="사각형: 둥근 모서리 207">
            <a:extLst>
              <a:ext uri="{FF2B5EF4-FFF2-40B4-BE49-F238E27FC236}">
                <a16:creationId xmlns:a16="http://schemas.microsoft.com/office/drawing/2014/main" id="{D463AE09-C183-0709-8B58-3E704827DAE0}"/>
              </a:ext>
            </a:extLst>
          </p:cNvPr>
          <p:cNvSpPr/>
          <p:nvPr/>
        </p:nvSpPr>
        <p:spPr>
          <a:xfrm>
            <a:off x="2186987" y="2899573"/>
            <a:ext cx="527484" cy="208812"/>
          </a:xfrm>
          <a:prstGeom prst="roundRect">
            <a:avLst>
              <a:gd name="adj" fmla="val 50000"/>
            </a:avLst>
          </a:prstGeom>
          <a:solidFill>
            <a:srgbClr val="0276BE"/>
          </a:solidFill>
          <a:ln w="3175" cap="flat" cmpd="sng" algn="ctr">
            <a:solidFill>
              <a:srgbClr val="0276BE"/>
            </a:solidFill>
            <a:prstDash val="solid"/>
            <a:miter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000" b="1" i="0" u="none" strike="noStrike" kern="0" cap="none" spc="-60" normalizeH="0" baseline="0" noProof="0">
                <a:ln>
                  <a:solidFill>
                    <a:srgbClr val="0481D6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anumSquare_ac Bold" panose="020B0600000101010101" pitchFamily="34" charset="-127"/>
                <a:ea typeface="NanumSquare_ac Bold" panose="020B0600000101010101" pitchFamily="34" charset="-127"/>
                <a:cs typeface="+mn-cs"/>
              </a:rPr>
              <a:t>09.19</a:t>
            </a:r>
            <a:endParaRPr kumimoji="0" lang="ko-KR" altLang="en-US" sz="1000" b="1" i="0" u="none" strike="noStrike" kern="0" cap="none" spc="-60" normalizeH="0" baseline="0" noProof="0" dirty="0">
              <a:ln>
                <a:solidFill>
                  <a:srgbClr val="0481D6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Square_ac Bold" panose="020B0600000101010101" pitchFamily="34" charset="-127"/>
              <a:ea typeface="NanumSquare_ac Bold" panose="020B0600000101010101" pitchFamily="34" charset="-127"/>
              <a:cs typeface="+mn-cs"/>
            </a:endParaRPr>
          </a:p>
        </p:txBody>
      </p:sp>
      <p:cxnSp>
        <p:nvCxnSpPr>
          <p:cNvPr id="232" name="직선 연결선 231">
            <a:extLst>
              <a:ext uri="{FF2B5EF4-FFF2-40B4-BE49-F238E27FC236}">
                <a16:creationId xmlns:a16="http://schemas.microsoft.com/office/drawing/2014/main" id="{14B6CD59-3273-EB5C-00F4-DB36582421B6}"/>
              </a:ext>
            </a:extLst>
          </p:cNvPr>
          <p:cNvCxnSpPr>
            <a:cxnSpLocks/>
          </p:cNvCxnSpPr>
          <p:nvPr/>
        </p:nvCxnSpPr>
        <p:spPr>
          <a:xfrm>
            <a:off x="3619188" y="2586528"/>
            <a:ext cx="0" cy="652774"/>
          </a:xfrm>
          <a:prstGeom prst="line">
            <a:avLst/>
          </a:prstGeom>
          <a:ln w="31750">
            <a:solidFill>
              <a:srgbClr val="67B9C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5" name="타원 234">
            <a:extLst>
              <a:ext uri="{FF2B5EF4-FFF2-40B4-BE49-F238E27FC236}">
                <a16:creationId xmlns:a16="http://schemas.microsoft.com/office/drawing/2014/main" id="{19B0DBD1-4C8F-8D8F-47FB-767C918C6F4E}"/>
              </a:ext>
            </a:extLst>
          </p:cNvPr>
          <p:cNvSpPr/>
          <p:nvPr/>
        </p:nvSpPr>
        <p:spPr>
          <a:xfrm>
            <a:off x="4835585" y="3156035"/>
            <a:ext cx="198781" cy="214013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solidFill>
                  <a:srgbClr val="006BC4"/>
                </a:solidFill>
              </a:ln>
              <a:noFill/>
              <a:effectLst/>
              <a:uLnTx/>
              <a:uFillTx/>
              <a:latin typeface="NanumSquare_ac Bold" panose="020B0600000101010101" pitchFamily="34" charset="-127"/>
              <a:ea typeface="NanumSquare_ac Bold" panose="020B0600000101010101" pitchFamily="34" charset="-127"/>
              <a:cs typeface="+mn-cs"/>
            </a:endParaRPr>
          </a:p>
        </p:txBody>
      </p:sp>
      <p:sp>
        <p:nvSpPr>
          <p:cNvPr id="236" name="사각형: 둥근 모서리 207">
            <a:extLst>
              <a:ext uri="{FF2B5EF4-FFF2-40B4-BE49-F238E27FC236}">
                <a16:creationId xmlns:a16="http://schemas.microsoft.com/office/drawing/2014/main" id="{E9793710-BEAD-DF41-5879-A4BF344C9DBD}"/>
              </a:ext>
            </a:extLst>
          </p:cNvPr>
          <p:cNvSpPr/>
          <p:nvPr/>
        </p:nvSpPr>
        <p:spPr>
          <a:xfrm>
            <a:off x="4668118" y="2897735"/>
            <a:ext cx="527484" cy="208812"/>
          </a:xfrm>
          <a:prstGeom prst="roundRect">
            <a:avLst>
              <a:gd name="adj" fmla="val 50000"/>
            </a:avLst>
          </a:prstGeom>
          <a:solidFill>
            <a:srgbClr val="0276BE"/>
          </a:solidFill>
          <a:ln w="3175" cap="flat" cmpd="sng" algn="ctr">
            <a:solidFill>
              <a:srgbClr val="0276BE"/>
            </a:solidFill>
            <a:prstDash val="solid"/>
            <a:miter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60">
                <a:ln>
                  <a:solidFill>
                    <a:srgbClr val="0481D6">
                      <a:alpha val="0"/>
                    </a:srgbClr>
                  </a:solidFill>
                </a:ln>
                <a:solidFill>
                  <a:prstClr val="white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11</a:t>
            </a:r>
            <a:r>
              <a:rPr kumimoji="0" lang="en-US" altLang="ko-KR" sz="1000" b="1" i="0" u="none" strike="noStrike" kern="0" cap="none" spc="-60" normalizeH="0" baseline="0" noProof="0">
                <a:ln>
                  <a:solidFill>
                    <a:srgbClr val="0481D6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anumSquare_ac Bold" panose="020B0600000101010101" pitchFamily="34" charset="-127"/>
                <a:ea typeface="NanumSquare_ac Bold" panose="020B0600000101010101" pitchFamily="34" charset="-127"/>
                <a:cs typeface="+mn-cs"/>
              </a:rPr>
              <a:t>.28</a:t>
            </a:r>
            <a:endParaRPr kumimoji="0" lang="ko-KR" altLang="en-US" sz="1000" b="1" i="0" u="none" strike="noStrike" kern="0" cap="none" spc="-60" normalizeH="0" baseline="0" noProof="0" dirty="0">
              <a:ln>
                <a:solidFill>
                  <a:srgbClr val="0481D6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Square_ac Bold" panose="020B0600000101010101" pitchFamily="34" charset="-127"/>
              <a:ea typeface="NanumSquare_ac Bold" panose="020B0600000101010101" pitchFamily="34" charset="-127"/>
              <a:cs typeface="+mn-cs"/>
            </a:endParaRPr>
          </a:p>
        </p:txBody>
      </p:sp>
      <p:sp>
        <p:nvSpPr>
          <p:cNvPr id="239" name="Text 5">
            <a:extLst>
              <a:ext uri="{FF2B5EF4-FFF2-40B4-BE49-F238E27FC236}">
                <a16:creationId xmlns:a16="http://schemas.microsoft.com/office/drawing/2014/main" id="{6C84B8EC-A2CB-7459-A25F-9225FEDFC48D}"/>
              </a:ext>
            </a:extLst>
          </p:cNvPr>
          <p:cNvSpPr/>
          <p:nvPr/>
        </p:nvSpPr>
        <p:spPr>
          <a:xfrm>
            <a:off x="3006007" y="1597433"/>
            <a:ext cx="151590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altLang="ko-KR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Phase3 – </a:t>
            </a:r>
            <a:r>
              <a:rPr lang="ko-KR" altLang="en-US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구현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0" name="타원 239">
            <a:extLst>
              <a:ext uri="{FF2B5EF4-FFF2-40B4-BE49-F238E27FC236}">
                <a16:creationId xmlns:a16="http://schemas.microsoft.com/office/drawing/2014/main" id="{FD01A45B-C280-2793-6E11-ED7A3761B939}"/>
              </a:ext>
            </a:extLst>
          </p:cNvPr>
          <p:cNvSpPr/>
          <p:nvPr/>
        </p:nvSpPr>
        <p:spPr>
          <a:xfrm>
            <a:off x="6329926" y="3156035"/>
            <a:ext cx="198781" cy="214013"/>
          </a:xfrm>
          <a:prstGeom prst="ellipse">
            <a:avLst/>
          </a:prstGeom>
          <a:solidFill>
            <a:sysClr val="window" lastClr="FFFFFF"/>
          </a:solidFill>
          <a:ln w="9525" cap="flat" cmpd="sng" algn="ctr">
            <a:solidFill>
              <a:sysClr val="window" lastClr="FFFFFF">
                <a:lumMod val="85000"/>
              </a:sysClr>
            </a:solidFill>
            <a:prstDash val="solid"/>
            <a:miter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1" lang="ko-KR" altLang="en-US" sz="1000" b="1" i="0" u="none" strike="noStrike" kern="0" cap="none" spc="0" normalizeH="0" baseline="0" noProof="0" dirty="0">
              <a:ln>
                <a:solidFill>
                  <a:srgbClr val="006BC4"/>
                </a:solidFill>
              </a:ln>
              <a:noFill/>
              <a:effectLst/>
              <a:uLnTx/>
              <a:uFillTx/>
              <a:latin typeface="NanumSquare_ac Bold" panose="020B0600000101010101" pitchFamily="34" charset="-127"/>
              <a:ea typeface="NanumSquare_ac Bold" panose="020B0600000101010101" pitchFamily="34" charset="-127"/>
              <a:cs typeface="+mn-cs"/>
            </a:endParaRPr>
          </a:p>
        </p:txBody>
      </p:sp>
      <p:sp>
        <p:nvSpPr>
          <p:cNvPr id="241" name="사각형: 둥근 모서리 207">
            <a:extLst>
              <a:ext uri="{FF2B5EF4-FFF2-40B4-BE49-F238E27FC236}">
                <a16:creationId xmlns:a16="http://schemas.microsoft.com/office/drawing/2014/main" id="{728356E8-1DDF-F7E2-039C-3F733C716F54}"/>
              </a:ext>
            </a:extLst>
          </p:cNvPr>
          <p:cNvSpPr/>
          <p:nvPr/>
        </p:nvSpPr>
        <p:spPr>
          <a:xfrm>
            <a:off x="6165574" y="2896125"/>
            <a:ext cx="527484" cy="208812"/>
          </a:xfrm>
          <a:prstGeom prst="roundRect">
            <a:avLst>
              <a:gd name="adj" fmla="val 50000"/>
            </a:avLst>
          </a:prstGeom>
          <a:solidFill>
            <a:srgbClr val="0276BE"/>
          </a:solidFill>
          <a:ln w="3175" cap="flat" cmpd="sng" algn="ctr">
            <a:solidFill>
              <a:srgbClr val="0276BE"/>
            </a:solidFill>
            <a:prstDash val="solid"/>
            <a:miter/>
          </a:ln>
          <a:effectLst/>
        </p:spPr>
        <p:txBody>
          <a:bodyPr wrap="none" lIns="0" tIns="0" rIns="0" bIns="0"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000" b="1" kern="0" spc="-60">
                <a:ln>
                  <a:solidFill>
                    <a:srgbClr val="0481D6">
                      <a:alpha val="0"/>
                    </a:srgbClr>
                  </a:solidFill>
                </a:ln>
                <a:solidFill>
                  <a:prstClr val="white"/>
                </a:solidFill>
                <a:latin typeface="NanumSquare_ac Bold" panose="020B0600000101010101" pitchFamily="34" charset="-127"/>
                <a:ea typeface="NanumSquare_ac Bold" panose="020B0600000101010101" pitchFamily="34" charset="-127"/>
              </a:rPr>
              <a:t>12</a:t>
            </a:r>
            <a:r>
              <a:rPr kumimoji="0" lang="en-US" altLang="ko-KR" sz="1000" b="1" i="0" u="none" strike="noStrike" kern="0" cap="none" spc="-60" normalizeH="0" baseline="0" noProof="0">
                <a:ln>
                  <a:solidFill>
                    <a:srgbClr val="0481D6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NanumSquare_ac Bold" panose="020B0600000101010101" pitchFamily="34" charset="-127"/>
                <a:ea typeface="NanumSquare_ac Bold" panose="020B0600000101010101" pitchFamily="34" charset="-127"/>
                <a:cs typeface="+mn-cs"/>
              </a:rPr>
              <a:t>.12</a:t>
            </a:r>
            <a:endParaRPr kumimoji="0" lang="ko-KR" altLang="en-US" sz="1000" b="1" i="0" u="none" strike="noStrike" kern="0" cap="none" spc="-60" normalizeH="0" baseline="0" noProof="0" dirty="0">
              <a:ln>
                <a:solidFill>
                  <a:srgbClr val="0481D6">
                    <a:alpha val="0"/>
                  </a:srgbClr>
                </a:solidFill>
              </a:ln>
              <a:solidFill>
                <a:prstClr val="white"/>
              </a:solidFill>
              <a:effectLst/>
              <a:uLnTx/>
              <a:uFillTx/>
              <a:latin typeface="NanumSquare_ac Bold" panose="020B0600000101010101" pitchFamily="34" charset="-127"/>
              <a:ea typeface="NanumSquare_ac Bold" panose="020B0600000101010101" pitchFamily="34" charset="-127"/>
              <a:cs typeface="+mn-cs"/>
            </a:endParaRPr>
          </a:p>
        </p:txBody>
      </p:sp>
      <p:sp>
        <p:nvSpPr>
          <p:cNvPr id="242" name="Text 9">
            <a:extLst>
              <a:ext uri="{FF2B5EF4-FFF2-40B4-BE49-F238E27FC236}">
                <a16:creationId xmlns:a16="http://schemas.microsoft.com/office/drawing/2014/main" id="{FC319FF1-80F8-C8C7-34B2-BB707ED2639B}"/>
              </a:ext>
            </a:extLst>
          </p:cNvPr>
          <p:cNvSpPr/>
          <p:nvPr/>
        </p:nvSpPr>
        <p:spPr>
          <a:xfrm>
            <a:off x="5239896" y="4355362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개발 담당자의 구현 기능 단위테스트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3" name="Text 9">
            <a:extLst>
              <a:ext uri="{FF2B5EF4-FFF2-40B4-BE49-F238E27FC236}">
                <a16:creationId xmlns:a16="http://schemas.microsoft.com/office/drawing/2014/main" id="{94707E75-D918-A005-A7B8-1C7E78FB6C5E}"/>
              </a:ext>
            </a:extLst>
          </p:cNvPr>
          <p:cNvSpPr/>
          <p:nvPr/>
        </p:nvSpPr>
        <p:spPr>
          <a:xfrm>
            <a:off x="5239896" y="4552972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타 담당자의 구현 기능 교차 테스트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4" name="Text 9">
            <a:extLst>
              <a:ext uri="{FF2B5EF4-FFF2-40B4-BE49-F238E27FC236}">
                <a16:creationId xmlns:a16="http://schemas.microsoft.com/office/drawing/2014/main" id="{2FF2EDBD-EEB4-2DE7-E393-E736B570B423}"/>
              </a:ext>
            </a:extLst>
          </p:cNvPr>
          <p:cNvSpPr/>
          <p:nvPr/>
        </p:nvSpPr>
        <p:spPr>
          <a:xfrm>
            <a:off x="5239896" y="4749414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테스트 툴을 통한 코드 품질 테스트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5" name="Text 9">
            <a:extLst>
              <a:ext uri="{FF2B5EF4-FFF2-40B4-BE49-F238E27FC236}">
                <a16:creationId xmlns:a16="http://schemas.microsoft.com/office/drawing/2014/main" id="{190F663E-3F60-6C9A-8B8A-D6577881B4F8}"/>
              </a:ext>
            </a:extLst>
          </p:cNvPr>
          <p:cNvSpPr/>
          <p:nvPr/>
        </p:nvSpPr>
        <p:spPr>
          <a:xfrm>
            <a:off x="5239896" y="4926048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1</a:t>
            </a: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차 통합 테스트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6" name="Text 5">
            <a:extLst>
              <a:ext uri="{FF2B5EF4-FFF2-40B4-BE49-F238E27FC236}">
                <a16:creationId xmlns:a16="http://schemas.microsoft.com/office/drawing/2014/main" id="{687C14A6-53C5-1852-A013-9E3BB6D86612}"/>
              </a:ext>
            </a:extLst>
          </p:cNvPr>
          <p:cNvSpPr/>
          <p:nvPr/>
        </p:nvSpPr>
        <p:spPr>
          <a:xfrm>
            <a:off x="5239896" y="4168264"/>
            <a:ext cx="151590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altLang="ko-KR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Phase4 – </a:t>
            </a:r>
            <a:r>
              <a:rPr lang="ko-KR" altLang="en-US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테스트 및 검증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7" name="Text 9">
            <a:extLst>
              <a:ext uri="{FF2B5EF4-FFF2-40B4-BE49-F238E27FC236}">
                <a16:creationId xmlns:a16="http://schemas.microsoft.com/office/drawing/2014/main" id="{B2375D99-8976-7346-C81C-33D78745FCC6}"/>
              </a:ext>
            </a:extLst>
          </p:cNvPr>
          <p:cNvSpPr/>
          <p:nvPr/>
        </p:nvSpPr>
        <p:spPr>
          <a:xfrm>
            <a:off x="5239896" y="5121708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en-US" altLang="ko-KR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2</a:t>
            </a: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차 통합 테스트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8" name="Text 9">
            <a:extLst>
              <a:ext uri="{FF2B5EF4-FFF2-40B4-BE49-F238E27FC236}">
                <a16:creationId xmlns:a16="http://schemas.microsoft.com/office/drawing/2014/main" id="{E1CD493E-757B-7E78-95DB-5C497D56D3BA}"/>
              </a:ext>
            </a:extLst>
          </p:cNvPr>
          <p:cNvSpPr/>
          <p:nvPr/>
        </p:nvSpPr>
        <p:spPr>
          <a:xfrm>
            <a:off x="6908311" y="2195084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데이터베이스 및 시스템 배포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9" name="Text 9">
            <a:extLst>
              <a:ext uri="{FF2B5EF4-FFF2-40B4-BE49-F238E27FC236}">
                <a16:creationId xmlns:a16="http://schemas.microsoft.com/office/drawing/2014/main" id="{50FA5545-D1AC-E3F4-F44C-3CFC025DFC55}"/>
              </a:ext>
            </a:extLst>
          </p:cNvPr>
          <p:cNvSpPr/>
          <p:nvPr/>
        </p:nvSpPr>
        <p:spPr>
          <a:xfrm>
            <a:off x="6908311" y="2392694"/>
            <a:ext cx="1724104" cy="19383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171450" indent="-171450" algn="l">
              <a:lnSpc>
                <a:spcPts val="1500"/>
              </a:lnSpc>
              <a:buSzPct val="100000"/>
              <a:buFont typeface="Arial" panose="020B0604020202020204" pitchFamily="34" charset="0"/>
              <a:buChar char="•"/>
            </a:pPr>
            <a:r>
              <a:rPr lang="ko-KR" alt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시스템 장애 시의 즉각 대응 체계 확립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2" name="Text 5">
            <a:extLst>
              <a:ext uri="{FF2B5EF4-FFF2-40B4-BE49-F238E27FC236}">
                <a16:creationId xmlns:a16="http://schemas.microsoft.com/office/drawing/2014/main" id="{E212E2AE-68B5-37FF-A05F-4A4BCAD3CB4E}"/>
              </a:ext>
            </a:extLst>
          </p:cNvPr>
          <p:cNvSpPr/>
          <p:nvPr/>
        </p:nvSpPr>
        <p:spPr>
          <a:xfrm>
            <a:off x="6908311" y="2007986"/>
            <a:ext cx="1515904" cy="1893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50"/>
              </a:lnSpc>
            </a:pPr>
            <a:r>
              <a:rPr lang="en-US" altLang="ko-KR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Phase5 – </a:t>
            </a:r>
            <a:r>
              <a:rPr lang="ko-KR" altLang="en-US" sz="1000" b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배포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42763173"/>
      </p:ext>
    </p:extLst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F021BB96-41E6-6E1E-7741-46ED0A5213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pPr lvl="0">
              <a:defRPr/>
            </a:pPr>
            <a:fld id="{41B8E6F8-6D1B-4E04-A381-DA25B1723728}" type="slidenum">
              <a:rPr lang="ko-KR" altLang="en-US" smtClean="0"/>
              <a:pPr lvl="0">
                <a:defRPr/>
              </a:pPr>
              <a:t>22</a:t>
            </a:fld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FEA682E-815B-A52E-F865-B65327FBC2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3889592"/>
            <a:ext cx="9144000" cy="2968408"/>
          </a:xfrm>
          <a:prstGeom prst="rect">
            <a:avLst/>
          </a:prstGeom>
        </p:spPr>
      </p:pic>
      <p:pic>
        <p:nvPicPr>
          <p:cNvPr id="6" name="그림 152" descr="빛.png">
            <a:extLst>
              <a:ext uri="{FF2B5EF4-FFF2-40B4-BE49-F238E27FC236}">
                <a16:creationId xmlns:a16="http://schemas.microsoft.com/office/drawing/2014/main" id="{60558183-10B4-7016-017D-33C0CE14F87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2322956" flipH="1" flipV="1">
            <a:off x="1361089" y="215673"/>
            <a:ext cx="803861" cy="646906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7" name="그림 152" descr="빛.png">
            <a:extLst>
              <a:ext uri="{FF2B5EF4-FFF2-40B4-BE49-F238E27FC236}">
                <a16:creationId xmlns:a16="http://schemas.microsoft.com/office/drawing/2014/main" id="{1666AD99-3922-168E-4C73-45AC996D3C4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/>
          <a:stretch>
            <a:fillRect/>
          </a:stretch>
        </p:blipFill>
        <p:spPr>
          <a:xfrm rot="17849780" flipH="1" flipV="1">
            <a:off x="934791" y="333641"/>
            <a:ext cx="600823" cy="865517"/>
          </a:xfrm>
          <a:prstGeom prst="rect">
            <a:avLst/>
          </a:prstGeom>
          <a:noFill/>
          <a:ln w="9525">
            <a:noFill/>
            <a:miter/>
          </a:ln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93CB500-1913-27EA-2159-40097CF7D5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21" r="4840" b="84988"/>
          <a:stretch>
            <a:fillRect/>
          </a:stretch>
        </p:blipFill>
        <p:spPr>
          <a:xfrm>
            <a:off x="7155090" y="173527"/>
            <a:ext cx="1760310" cy="234138"/>
          </a:xfrm>
          <a:prstGeom prst="rect">
            <a:avLst/>
          </a:prstGeom>
        </p:spPr>
      </p:pic>
      <p:pic>
        <p:nvPicPr>
          <p:cNvPr id="9" name="그림 8" descr="그림 1">
            <a:extLst>
              <a:ext uri="{FF2B5EF4-FFF2-40B4-BE49-F238E27FC236}">
                <a16:creationId xmlns:a16="http://schemas.microsoft.com/office/drawing/2014/main" id="{430C52B2-91E8-4C5F-895D-9F96F680E852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228" y="149189"/>
            <a:ext cx="1296804" cy="282814"/>
          </a:xfrm>
          <a:prstGeom prst="rect">
            <a:avLst/>
          </a:prstGeom>
          <a:ln w="12700">
            <a:miter/>
          </a:ln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40E8E1A-4706-AE44-7ABA-59B89F19A64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305717" y="1403672"/>
            <a:ext cx="2532565" cy="12088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7239942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</a:rPr>
              <a:t>1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5" name="제목 2">
            <a:extLst>
              <a:ext uri="{FF2B5EF4-FFF2-40B4-BE49-F238E27FC236}">
                <a16:creationId xmlns:a16="http://schemas.microsoft.com/office/drawing/2014/main" id="{DB7C40B8-B6D9-4040-92CB-90CCDB06C38A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3213700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80" normalizeH="0" baseline="0" noProof="0" err="1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003878"/>
                </a:solidFill>
                <a:effectLst/>
                <a:uLnTx/>
                <a:uFillTx/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체인포털</a:t>
            </a:r>
            <a:r>
              <a:rPr kumimoji="0" lang="ko-KR" altLang="en-US" sz="2400" b="1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003878"/>
                </a:solidFill>
                <a:effectLst/>
                <a:uLnTx/>
                <a:uFillTx/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 관제시스템 개요</a:t>
            </a:r>
          </a:p>
        </p:txBody>
      </p:sp>
      <p:sp>
        <p:nvSpPr>
          <p:cNvPr id="2" name="모서리가 둥근 직사각형 108">
            <a:extLst>
              <a:ext uri="{FF2B5EF4-FFF2-40B4-BE49-F238E27FC236}">
                <a16:creationId xmlns:a16="http://schemas.microsoft.com/office/drawing/2014/main" id="{B7FA94AC-02C5-FFED-E0B8-3EBBFBE0C91F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1.1</a:t>
            </a:r>
            <a:r>
              <a:rPr kumimoji="0" lang="ko-KR" altLang="en-US" sz="1600" b="1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</a:t>
            </a:r>
            <a:r>
              <a:rPr kumimoji="0" lang="ko-KR" altLang="en-US" sz="1600" b="1" i="0" u="none" strike="noStrike" kern="1200" cap="none" spc="-80" normalizeH="0" baseline="0" noProof="0" dirty="0" err="1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체인포털</a:t>
            </a:r>
            <a:r>
              <a:rPr kumimoji="0" lang="ko-KR" altLang="en-US" sz="1600" b="1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관제시스템 주요기능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C44AF8BF-CE90-08B0-8DCB-9FE837BE9A62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400915" y="6638845"/>
            <a:ext cx="342170" cy="13849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8E6F8-6D1B-4E04-A381-DA25B1723728}" type="slidenum">
              <a:rPr kumimoji="0" lang="ko-KR" altLang="en-US" sz="900" b="1" i="0" u="none" strike="noStrike" kern="1200" cap="none" spc="0" normalizeH="0" baseline="0" noProof="0" smtClean="0">
                <a:ln w="9525">
                  <a:solidFill>
                    <a:srgbClr val="2ABBD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aperlogy 6 SemiBold" pitchFamily="2" charset="-127"/>
                <a:ea typeface="Paperlogy 6 SemiBold" pitchFamily="2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ko-KR" altLang="en-US" sz="900" b="1" i="0" u="none" strike="noStrike" kern="1200" cap="none" spc="0" normalizeH="0" baseline="0" noProof="0">
              <a:ln w="9525">
                <a:solidFill>
                  <a:srgbClr val="2ABBD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aperlogy 6 SemiBold" pitchFamily="2" charset="-127"/>
              <a:ea typeface="Paperlogy 6 SemiBold" pitchFamily="2" charset="-127"/>
              <a:cs typeface="+mn-cs"/>
            </a:endParaRPr>
          </a:p>
        </p:txBody>
      </p:sp>
      <p:sp>
        <p:nvSpPr>
          <p:cNvPr id="10" name="Shape 20">
            <a:extLst>
              <a:ext uri="{FF2B5EF4-FFF2-40B4-BE49-F238E27FC236}">
                <a16:creationId xmlns:a16="http://schemas.microsoft.com/office/drawing/2014/main" id="{F3EE5B4A-571D-0133-9B26-FA1A06A6144D}"/>
              </a:ext>
            </a:extLst>
          </p:cNvPr>
          <p:cNvSpPr/>
          <p:nvPr/>
        </p:nvSpPr>
        <p:spPr>
          <a:xfrm>
            <a:off x="171254" y="1505892"/>
            <a:ext cx="2484473" cy="1662307"/>
          </a:xfrm>
          <a:prstGeom prst="roundRect">
            <a:avLst>
              <a:gd name="adj" fmla="val 1511"/>
            </a:avLst>
          </a:prstGeom>
          <a:solidFill>
            <a:srgbClr val="F9F8F5"/>
          </a:solidFill>
          <a:ln w="15240">
            <a:solidFill>
              <a:srgbClr val="67B9CF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Shape 21">
            <a:extLst>
              <a:ext uri="{FF2B5EF4-FFF2-40B4-BE49-F238E27FC236}">
                <a16:creationId xmlns:a16="http://schemas.microsoft.com/office/drawing/2014/main" id="{41C22E6D-8F96-C40F-0AF8-09714C8EA3E0}"/>
              </a:ext>
            </a:extLst>
          </p:cNvPr>
          <p:cNvSpPr/>
          <p:nvPr/>
        </p:nvSpPr>
        <p:spPr>
          <a:xfrm>
            <a:off x="171252" y="1502064"/>
            <a:ext cx="468868" cy="1679270"/>
          </a:xfrm>
          <a:prstGeom prst="rect">
            <a:avLst/>
          </a:prstGeom>
          <a:gradFill flip="none" rotWithShape="1">
            <a:gsLst>
              <a:gs pos="0">
                <a:srgbClr val="67B9CF">
                  <a:alpha val="0"/>
                </a:srgbClr>
              </a:gs>
              <a:gs pos="100000">
                <a:srgbClr val="007BC1"/>
              </a:gs>
            </a:gsLst>
            <a:lin ang="8100000" scaled="1"/>
            <a:tileRect/>
          </a:gradFill>
          <a:ln/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3" name="Image 4" descr="preencoded.png">
            <a:extLst>
              <a:ext uri="{FF2B5EF4-FFF2-40B4-BE49-F238E27FC236}">
                <a16:creationId xmlns:a16="http://schemas.microsoft.com/office/drawing/2014/main" id="{E9834627-3378-DD15-9BB8-4B891AA465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916" y="2134728"/>
            <a:ext cx="170021" cy="195309"/>
          </a:xfrm>
          <a:prstGeom prst="rect">
            <a:avLst/>
          </a:prstGeom>
        </p:spPr>
      </p:pic>
      <p:sp>
        <p:nvSpPr>
          <p:cNvPr id="14" name="Text 22">
            <a:extLst>
              <a:ext uri="{FF2B5EF4-FFF2-40B4-BE49-F238E27FC236}">
                <a16:creationId xmlns:a16="http://schemas.microsoft.com/office/drawing/2014/main" id="{60828EF2-A96A-76DB-ECBE-D9FB6C7FAE5B}"/>
              </a:ext>
            </a:extLst>
          </p:cNvPr>
          <p:cNvSpPr/>
          <p:nvPr/>
        </p:nvSpPr>
        <p:spPr>
          <a:xfrm>
            <a:off x="753468" y="1634480"/>
            <a:ext cx="2050248" cy="162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ko-KR" altLang="en-US" sz="1100" dirty="0" err="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DM Sans Medium" pitchFamily="34" charset="-120"/>
              </a:rPr>
              <a:t>체인포털</a:t>
            </a:r>
            <a:r>
              <a:rPr lang="ko-KR" altLang="en-US" sz="11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DM Sans Medium" pitchFamily="34" charset="-120"/>
              </a:rPr>
              <a:t> 관제시스템 제공 서비스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Shape 20">
            <a:extLst>
              <a:ext uri="{FF2B5EF4-FFF2-40B4-BE49-F238E27FC236}">
                <a16:creationId xmlns:a16="http://schemas.microsoft.com/office/drawing/2014/main" id="{2F6AEBE0-397E-ED82-EFA0-3DE0F2AB2735}"/>
              </a:ext>
            </a:extLst>
          </p:cNvPr>
          <p:cNvSpPr/>
          <p:nvPr/>
        </p:nvSpPr>
        <p:spPr>
          <a:xfrm>
            <a:off x="2767272" y="1509119"/>
            <a:ext cx="3280313" cy="1662910"/>
          </a:xfrm>
          <a:prstGeom prst="roundRect">
            <a:avLst>
              <a:gd name="adj" fmla="val 1511"/>
            </a:avLst>
          </a:prstGeom>
          <a:solidFill>
            <a:srgbClr val="F9F8F5"/>
          </a:solidFill>
          <a:ln w="15240">
            <a:solidFill>
              <a:srgbClr val="67B9CF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6" name="Shape 21">
            <a:extLst>
              <a:ext uri="{FF2B5EF4-FFF2-40B4-BE49-F238E27FC236}">
                <a16:creationId xmlns:a16="http://schemas.microsoft.com/office/drawing/2014/main" id="{34A9F4AA-AE38-305B-9BEF-8ADD514E2767}"/>
              </a:ext>
            </a:extLst>
          </p:cNvPr>
          <p:cNvSpPr/>
          <p:nvPr/>
        </p:nvSpPr>
        <p:spPr>
          <a:xfrm>
            <a:off x="2767271" y="1505290"/>
            <a:ext cx="468868" cy="1662910"/>
          </a:xfrm>
          <a:prstGeom prst="rect">
            <a:avLst/>
          </a:prstGeom>
          <a:gradFill flip="none" rotWithShape="1">
            <a:gsLst>
              <a:gs pos="0">
                <a:srgbClr val="67B9CF">
                  <a:alpha val="0"/>
                </a:srgbClr>
              </a:gs>
              <a:gs pos="100000">
                <a:srgbClr val="007BC1"/>
              </a:gs>
            </a:gsLst>
            <a:lin ang="8100000" scaled="1"/>
            <a:tileRect/>
          </a:gradFill>
          <a:ln/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" name="Text 22">
            <a:extLst>
              <a:ext uri="{FF2B5EF4-FFF2-40B4-BE49-F238E27FC236}">
                <a16:creationId xmlns:a16="http://schemas.microsoft.com/office/drawing/2014/main" id="{FD658F4C-B4DD-5364-407D-A30DEBE7F487}"/>
              </a:ext>
            </a:extLst>
          </p:cNvPr>
          <p:cNvSpPr/>
          <p:nvPr/>
        </p:nvSpPr>
        <p:spPr>
          <a:xfrm>
            <a:off x="3349487" y="1637706"/>
            <a:ext cx="1417558" cy="162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DM Sans Medium" pitchFamily="34" charset="-120"/>
              </a:rPr>
              <a:t>고도화 배경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" name="Shape 20">
            <a:extLst>
              <a:ext uri="{FF2B5EF4-FFF2-40B4-BE49-F238E27FC236}">
                <a16:creationId xmlns:a16="http://schemas.microsoft.com/office/drawing/2014/main" id="{6EFAEE37-96F4-4BE0-3D52-495B07E6512F}"/>
              </a:ext>
            </a:extLst>
          </p:cNvPr>
          <p:cNvSpPr/>
          <p:nvPr/>
        </p:nvSpPr>
        <p:spPr>
          <a:xfrm>
            <a:off x="6159131" y="1488045"/>
            <a:ext cx="2721293" cy="1683984"/>
          </a:xfrm>
          <a:prstGeom prst="roundRect">
            <a:avLst>
              <a:gd name="adj" fmla="val 1511"/>
            </a:avLst>
          </a:prstGeom>
          <a:solidFill>
            <a:srgbClr val="F9F8F5"/>
          </a:solidFill>
          <a:ln w="15240">
            <a:solidFill>
              <a:srgbClr val="67B9CF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" name="Shape 21">
            <a:extLst>
              <a:ext uri="{FF2B5EF4-FFF2-40B4-BE49-F238E27FC236}">
                <a16:creationId xmlns:a16="http://schemas.microsoft.com/office/drawing/2014/main" id="{35A9BADD-29C0-BB67-0667-58EDA8AF24D7}"/>
              </a:ext>
            </a:extLst>
          </p:cNvPr>
          <p:cNvSpPr/>
          <p:nvPr/>
        </p:nvSpPr>
        <p:spPr>
          <a:xfrm>
            <a:off x="6159130" y="1484216"/>
            <a:ext cx="468868" cy="1701168"/>
          </a:xfrm>
          <a:prstGeom prst="rect">
            <a:avLst/>
          </a:prstGeom>
          <a:gradFill flip="none" rotWithShape="1">
            <a:gsLst>
              <a:gs pos="0">
                <a:srgbClr val="67B9CF">
                  <a:alpha val="0"/>
                </a:srgbClr>
              </a:gs>
              <a:gs pos="100000">
                <a:srgbClr val="007BC1"/>
              </a:gs>
            </a:gsLst>
            <a:lin ang="8100000" scaled="1"/>
            <a:tileRect/>
          </a:gradFill>
          <a:ln/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" name="Text 22">
            <a:extLst>
              <a:ext uri="{FF2B5EF4-FFF2-40B4-BE49-F238E27FC236}">
                <a16:creationId xmlns:a16="http://schemas.microsoft.com/office/drawing/2014/main" id="{80DEAE8F-59B8-A5CD-AC3A-F727C768D5BA}"/>
              </a:ext>
            </a:extLst>
          </p:cNvPr>
          <p:cNvSpPr/>
          <p:nvPr/>
        </p:nvSpPr>
        <p:spPr>
          <a:xfrm>
            <a:off x="6741346" y="1616632"/>
            <a:ext cx="1417558" cy="1627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35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DM Sans Medium" pitchFamily="34" charset="-120"/>
              </a:rPr>
              <a:t>고도화 주요 내용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21" name="Image 2" descr="preencoded.png">
            <a:extLst>
              <a:ext uri="{FF2B5EF4-FFF2-40B4-BE49-F238E27FC236}">
                <a16:creationId xmlns:a16="http://schemas.microsoft.com/office/drawing/2014/main" id="{BBB70DD0-681F-EE9A-C8B3-459C43D26EC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915075" y="2134727"/>
            <a:ext cx="172164" cy="172164"/>
          </a:xfrm>
          <a:prstGeom prst="rect">
            <a:avLst/>
          </a:prstGeom>
        </p:spPr>
      </p:pic>
      <p:pic>
        <p:nvPicPr>
          <p:cNvPr id="22" name="Image 3" descr="preencoded.png">
            <a:extLst>
              <a:ext uri="{FF2B5EF4-FFF2-40B4-BE49-F238E27FC236}">
                <a16:creationId xmlns:a16="http://schemas.microsoft.com/office/drawing/2014/main" id="{A61B93F6-2699-3F66-AD91-1DF9BAA0AE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306934" y="2243955"/>
            <a:ext cx="172164" cy="172164"/>
          </a:xfrm>
          <a:prstGeom prst="rect">
            <a:avLst/>
          </a:prstGeom>
        </p:spPr>
      </p:pic>
      <p:sp>
        <p:nvSpPr>
          <p:cNvPr id="23" name="Text 4">
            <a:extLst>
              <a:ext uri="{FF2B5EF4-FFF2-40B4-BE49-F238E27FC236}">
                <a16:creationId xmlns:a16="http://schemas.microsoft.com/office/drawing/2014/main" id="{FA2A287D-24F1-4B7A-4D3A-FDFDE1E90B94}"/>
              </a:ext>
            </a:extLst>
          </p:cNvPr>
          <p:cNvSpPr/>
          <p:nvPr/>
        </p:nvSpPr>
        <p:spPr>
          <a:xfrm>
            <a:off x="753468" y="1913670"/>
            <a:ext cx="1848064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전자인수도증 발행 현황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" name="Text 5">
            <a:extLst>
              <a:ext uri="{FF2B5EF4-FFF2-40B4-BE49-F238E27FC236}">
                <a16:creationId xmlns:a16="http://schemas.microsoft.com/office/drawing/2014/main" id="{4D6C08C0-7398-1576-2291-AD46981F43D1}"/>
              </a:ext>
            </a:extLst>
          </p:cNvPr>
          <p:cNvSpPr/>
          <p:nvPr/>
        </p:nvSpPr>
        <p:spPr>
          <a:xfrm>
            <a:off x="753468" y="2149414"/>
            <a:ext cx="1848064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터미널별 헬스 및 리소스 현황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" name="Text 6">
            <a:extLst>
              <a:ext uri="{FF2B5EF4-FFF2-40B4-BE49-F238E27FC236}">
                <a16:creationId xmlns:a16="http://schemas.microsoft.com/office/drawing/2014/main" id="{AF5E92E0-AB8A-71E3-E8D5-08A4F17B3071}"/>
              </a:ext>
            </a:extLst>
          </p:cNvPr>
          <p:cNvSpPr/>
          <p:nvPr/>
        </p:nvSpPr>
        <p:spPr>
          <a:xfrm>
            <a:off x="753468" y="2385157"/>
            <a:ext cx="1848064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민원 관리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" name="Text 7">
            <a:extLst>
              <a:ext uri="{FF2B5EF4-FFF2-40B4-BE49-F238E27FC236}">
                <a16:creationId xmlns:a16="http://schemas.microsoft.com/office/drawing/2014/main" id="{89CD72D8-8F86-A971-58D0-18CDB097FC61}"/>
              </a:ext>
            </a:extLst>
          </p:cNvPr>
          <p:cNvSpPr/>
          <p:nvPr/>
        </p:nvSpPr>
        <p:spPr>
          <a:xfrm>
            <a:off x="753468" y="2620901"/>
            <a:ext cx="1848064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민원 통계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" name="Text 11">
            <a:extLst>
              <a:ext uri="{FF2B5EF4-FFF2-40B4-BE49-F238E27FC236}">
                <a16:creationId xmlns:a16="http://schemas.microsoft.com/office/drawing/2014/main" id="{63366EEC-4897-B876-FA04-7A39F93540BE}"/>
              </a:ext>
            </a:extLst>
          </p:cNvPr>
          <p:cNvSpPr/>
          <p:nvPr/>
        </p:nvSpPr>
        <p:spPr>
          <a:xfrm>
            <a:off x="3349487" y="1923098"/>
            <a:ext cx="2607946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서비스 </a:t>
            </a: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확대에 </a:t>
            </a:r>
            <a:r>
              <a:rPr 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따른 관제 범위 </a:t>
            </a: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확장 필요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" name="Text 12">
            <a:extLst>
              <a:ext uri="{FF2B5EF4-FFF2-40B4-BE49-F238E27FC236}">
                <a16:creationId xmlns:a16="http://schemas.microsoft.com/office/drawing/2014/main" id="{067A0ADD-16AF-9F77-ACC6-CC6448E3A1FF}"/>
              </a:ext>
            </a:extLst>
          </p:cNvPr>
          <p:cNvSpPr/>
          <p:nvPr/>
        </p:nvSpPr>
        <p:spPr>
          <a:xfrm>
            <a:off x="3349487" y="2158841"/>
            <a:ext cx="2607946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민원 및 장애 대응 체계 강화 </a:t>
            </a:r>
            <a:r>
              <a:rPr lang="en-US" sz="10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및 모니터링 </a:t>
            </a: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필요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" name="Text 13">
            <a:extLst>
              <a:ext uri="{FF2B5EF4-FFF2-40B4-BE49-F238E27FC236}">
                <a16:creationId xmlns:a16="http://schemas.microsoft.com/office/drawing/2014/main" id="{AEF8D1B3-E2DC-9B09-4656-C829FA8D147D}"/>
              </a:ext>
            </a:extLst>
          </p:cNvPr>
          <p:cNvSpPr/>
          <p:nvPr/>
        </p:nvSpPr>
        <p:spPr>
          <a:xfrm>
            <a:off x="3349487" y="2394585"/>
            <a:ext cx="2607946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사용자 경험 개선 및 접근성 향상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" name="Text 17">
            <a:extLst>
              <a:ext uri="{FF2B5EF4-FFF2-40B4-BE49-F238E27FC236}">
                <a16:creationId xmlns:a16="http://schemas.microsoft.com/office/drawing/2014/main" id="{74B1FBDF-CEEB-E873-7B40-C4F55DA94558}"/>
              </a:ext>
            </a:extLst>
          </p:cNvPr>
          <p:cNvSpPr/>
          <p:nvPr/>
        </p:nvSpPr>
        <p:spPr>
          <a:xfrm>
            <a:off x="6741346" y="1905322"/>
            <a:ext cx="204525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역할 기반의 기능 접근 제어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" name="Text 18">
            <a:extLst>
              <a:ext uri="{FF2B5EF4-FFF2-40B4-BE49-F238E27FC236}">
                <a16:creationId xmlns:a16="http://schemas.microsoft.com/office/drawing/2014/main" id="{B1DD06BB-4FE7-94E2-4208-AB21CA9DEDD2}"/>
              </a:ext>
            </a:extLst>
          </p:cNvPr>
          <p:cNvSpPr/>
          <p:nvPr/>
        </p:nvSpPr>
        <p:spPr>
          <a:xfrm>
            <a:off x="6741346" y="2141065"/>
            <a:ext cx="204525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실시간 모니터링 대시보드 고도화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3" name="Text 19">
            <a:extLst>
              <a:ext uri="{FF2B5EF4-FFF2-40B4-BE49-F238E27FC236}">
                <a16:creationId xmlns:a16="http://schemas.microsoft.com/office/drawing/2014/main" id="{FDA78783-2BC6-8441-7ADA-C4CD82A1E03A}"/>
              </a:ext>
            </a:extLst>
          </p:cNvPr>
          <p:cNvSpPr/>
          <p:nvPr/>
        </p:nvSpPr>
        <p:spPr>
          <a:xfrm>
            <a:off x="6741346" y="2376809"/>
            <a:ext cx="204525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DR 대응 카카오 백업 시스템 관리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5" name="Text 20">
            <a:extLst>
              <a:ext uri="{FF2B5EF4-FFF2-40B4-BE49-F238E27FC236}">
                <a16:creationId xmlns:a16="http://schemas.microsoft.com/office/drawing/2014/main" id="{B4E99A36-E2C5-02DC-2ABA-015C5A52BDCB}"/>
              </a:ext>
            </a:extLst>
          </p:cNvPr>
          <p:cNvSpPr/>
          <p:nvPr/>
        </p:nvSpPr>
        <p:spPr>
          <a:xfrm>
            <a:off x="6741346" y="2612553"/>
            <a:ext cx="204525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차량 관제 기능 신규 추가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6" name="Text 21">
            <a:extLst>
              <a:ext uri="{FF2B5EF4-FFF2-40B4-BE49-F238E27FC236}">
                <a16:creationId xmlns:a16="http://schemas.microsoft.com/office/drawing/2014/main" id="{74F335FC-D673-8219-6A08-705AACEE7E77}"/>
              </a:ext>
            </a:extLst>
          </p:cNvPr>
          <p:cNvSpPr/>
          <p:nvPr/>
        </p:nvSpPr>
        <p:spPr>
          <a:xfrm>
            <a:off x="6741346" y="2848297"/>
            <a:ext cx="2045259" cy="19121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1500"/>
              </a:lnSpc>
              <a:buSzPct val="100000"/>
              <a:buChar char="•"/>
            </a:pPr>
            <a:r>
              <a:rPr lang="en-US" sz="10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UI/UX 전면 개선</a:t>
            </a:r>
            <a:endParaRPr lang="en-US" sz="10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9F246F81-8171-7E5D-D44B-107B0FB84817}"/>
              </a:ext>
            </a:extLst>
          </p:cNvPr>
          <p:cNvGrpSpPr/>
          <p:nvPr/>
        </p:nvGrpSpPr>
        <p:grpSpPr>
          <a:xfrm>
            <a:off x="1329588" y="3385169"/>
            <a:ext cx="6155679" cy="2966045"/>
            <a:chOff x="1889256" y="2494078"/>
            <a:chExt cx="5244575" cy="2527040"/>
          </a:xfrm>
        </p:grpSpPr>
        <p:sp>
          <p:nvSpPr>
            <p:cNvPr id="4" name="모서리가 둥근 직사각형 7">
              <a:extLst>
                <a:ext uri="{FF2B5EF4-FFF2-40B4-BE49-F238E27FC236}">
                  <a16:creationId xmlns:a16="http://schemas.microsoft.com/office/drawing/2014/main" id="{7F999637-2587-A299-5E5B-B0E8561E0FF6}"/>
                </a:ext>
              </a:extLst>
            </p:cNvPr>
            <p:cNvSpPr/>
            <p:nvPr/>
          </p:nvSpPr>
          <p:spPr>
            <a:xfrm>
              <a:off x="1889256" y="2494078"/>
              <a:ext cx="5244575" cy="2527040"/>
            </a:xfrm>
            <a:prstGeom prst="roundRect">
              <a:avLst>
                <a:gd name="adj" fmla="val 2750"/>
              </a:avLst>
            </a:prstGeom>
            <a:solidFill>
              <a:schemeClr val="bg1"/>
            </a:solidFill>
            <a:ln w="6350">
              <a:solidFill>
                <a:srgbClr val="67B9CF"/>
              </a:solidFill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 dirty="0">
                <a:latin typeface="페이퍼로지 5 Medium" pitchFamily="2" charset="-127"/>
                <a:ea typeface="페이퍼로지 5 Medium" pitchFamily="2" charset="-127"/>
              </a:endParaRPr>
            </a:p>
          </p:txBody>
        </p:sp>
        <p:grpSp>
          <p:nvGrpSpPr>
            <p:cNvPr id="5" name="그룹 4">
              <a:extLst>
                <a:ext uri="{FF2B5EF4-FFF2-40B4-BE49-F238E27FC236}">
                  <a16:creationId xmlns:a16="http://schemas.microsoft.com/office/drawing/2014/main" id="{9C4B2C97-09D6-692E-BAF5-1A285F7CB32A}"/>
                </a:ext>
              </a:extLst>
            </p:cNvPr>
            <p:cNvGrpSpPr/>
            <p:nvPr/>
          </p:nvGrpSpPr>
          <p:grpSpPr>
            <a:xfrm>
              <a:off x="2079956" y="2539928"/>
              <a:ext cx="4856779" cy="2405117"/>
              <a:chOff x="1143499" y="2726483"/>
              <a:chExt cx="6820200" cy="3377419"/>
            </a:xfrm>
          </p:grpSpPr>
          <p:grpSp>
            <p:nvGrpSpPr>
              <p:cNvPr id="6" name="그룹 5">
                <a:extLst>
                  <a:ext uri="{FF2B5EF4-FFF2-40B4-BE49-F238E27FC236}">
                    <a16:creationId xmlns:a16="http://schemas.microsoft.com/office/drawing/2014/main" id="{6129E1AA-9E55-14AD-ADA6-CB7D7073BEC7}"/>
                  </a:ext>
                </a:extLst>
              </p:cNvPr>
              <p:cNvGrpSpPr/>
              <p:nvPr/>
            </p:nvGrpSpPr>
            <p:grpSpPr>
              <a:xfrm>
                <a:off x="4158657" y="2726483"/>
                <a:ext cx="906772" cy="951024"/>
                <a:chOff x="5215301" y="7397116"/>
                <a:chExt cx="906772" cy="951024"/>
              </a:xfrm>
            </p:grpSpPr>
            <p:grpSp>
              <p:nvGrpSpPr>
                <p:cNvPr id="79" name="그룹 477">
                  <a:extLst>
                    <a:ext uri="{FF2B5EF4-FFF2-40B4-BE49-F238E27FC236}">
                      <a16:creationId xmlns:a16="http://schemas.microsoft.com/office/drawing/2014/main" id="{2DE100A1-E0D1-A96B-FD5E-77414C511631}"/>
                    </a:ext>
                  </a:extLst>
                </p:cNvPr>
                <p:cNvGrpSpPr/>
                <p:nvPr/>
              </p:nvGrpSpPr>
              <p:grpSpPr>
                <a:xfrm>
                  <a:off x="5215301" y="7397116"/>
                  <a:ext cx="906772" cy="951024"/>
                  <a:chOff x="5765859" y="3617889"/>
                  <a:chExt cx="399230" cy="398191"/>
                </a:xfrm>
              </p:grpSpPr>
              <p:sp>
                <p:nvSpPr>
                  <p:cNvPr id="82" name="모서리가 둥근 직사각형 219">
                    <a:extLst>
                      <a:ext uri="{FF2B5EF4-FFF2-40B4-BE49-F238E27FC236}">
                        <a16:creationId xmlns:a16="http://schemas.microsoft.com/office/drawing/2014/main" id="{CD3CA11C-D976-8B5D-5CAA-D3716CCE4121}"/>
                      </a:ext>
                    </a:extLst>
                  </p:cNvPr>
                  <p:cNvSpPr/>
                  <p:nvPr/>
                </p:nvSpPr>
                <p:spPr>
                  <a:xfrm>
                    <a:off x="5765859" y="3617889"/>
                    <a:ext cx="399230" cy="398191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noFill/>
                    <a:prstDash val="solid"/>
                  </a:ln>
                  <a:effectLst>
                    <a:outerShdw blurRad="63500" sx="101000" sy="101000" algn="ctr" rotWithShape="0">
                      <a:srgbClr val="5E7494"/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05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페이퍼로지 5 Medium" pitchFamily="2" charset="-127"/>
                      <a:ea typeface="페이퍼로지 5 Medium" pitchFamily="2" charset="-127"/>
                      <a:cs typeface="KoPubWorldDotum Bold" pitchFamily="2" charset="-127"/>
                    </a:endParaRPr>
                  </a:p>
                </p:txBody>
              </p:sp>
              <p:sp>
                <p:nvSpPr>
                  <p:cNvPr id="83" name="직사각형 479">
                    <a:extLst>
                      <a:ext uri="{FF2B5EF4-FFF2-40B4-BE49-F238E27FC236}">
                        <a16:creationId xmlns:a16="http://schemas.microsoft.com/office/drawing/2014/main" id="{09D4F7E9-E01D-8A46-5B4F-2E92E470F6A2}"/>
                      </a:ext>
                    </a:extLst>
                  </p:cNvPr>
                  <p:cNvSpPr/>
                  <p:nvPr/>
                </p:nvSpPr>
                <p:spPr>
                  <a:xfrm>
                    <a:off x="5836763" y="3905235"/>
                    <a:ext cx="247068" cy="69379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ctr" defTabSz="1034693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ko-KR" altLang="en-US" sz="900" u="none" strike="noStrike" kern="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KoPubWorldDotum Bold" pitchFamily="2" charset="-127"/>
                      </a:rPr>
                      <a:t>운송 </a:t>
                    </a:r>
                    <a:r>
                      <a:rPr kumimoji="1" lang="ko-KR" altLang="en-US" sz="900" u="none" strike="noStrike" kern="0" cap="none" spc="-80" normalizeH="0" baseline="0" noProof="0" dirty="0" err="1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KoPubWorldDotum Bold" pitchFamily="2" charset="-127"/>
                      </a:rPr>
                      <a:t>백엔드</a:t>
                    </a:r>
                    <a:endParaRPr kumimoji="1" lang="en-US" altLang="ko-KR" sz="900" u="none" strike="noStrike" kern="0" cap="none" spc="-80" normalizeH="0" baseline="0" noProof="0" dirty="0">
                      <a:ln>
                        <a:solidFill>
                          <a:srgbClr val="F78E3F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페이퍼로지 5 Medium" pitchFamily="2" charset="-127"/>
                      <a:ea typeface="페이퍼로지 5 Medium" pitchFamily="2" charset="-127"/>
                      <a:cs typeface="KoPubWorldDotum Bold" pitchFamily="2" charset="-127"/>
                    </a:endParaRPr>
                  </a:p>
                </p:txBody>
              </p:sp>
            </p:grpSp>
            <p:pic>
              <p:nvPicPr>
                <p:cNvPr id="80" name="Picture 24" descr="Server - Free technology icons">
                  <a:extLst>
                    <a:ext uri="{FF2B5EF4-FFF2-40B4-BE49-F238E27FC236}">
                      <a16:creationId xmlns:a16="http://schemas.microsoft.com/office/drawing/2014/main" id="{32A9BF7D-F5C3-12FB-0775-EC3738BDEA02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6454" y="7571588"/>
                  <a:ext cx="410352" cy="410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81" name="Picture 26" descr="Api - 무료 컴퓨터개 아이콘">
                  <a:extLst>
                    <a:ext uri="{FF2B5EF4-FFF2-40B4-BE49-F238E27FC236}">
                      <a16:creationId xmlns:a16="http://schemas.microsoft.com/office/drawing/2014/main" id="{295E14D8-3EA5-BEE6-944F-D5A95B858A4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7271" y="7765770"/>
                  <a:ext cx="294868" cy="2948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12" name="그룹 11">
                <a:extLst>
                  <a:ext uri="{FF2B5EF4-FFF2-40B4-BE49-F238E27FC236}">
                    <a16:creationId xmlns:a16="http://schemas.microsoft.com/office/drawing/2014/main" id="{B6F73658-74CD-1F2B-DB56-976FA4C1EB4E}"/>
                  </a:ext>
                </a:extLst>
              </p:cNvPr>
              <p:cNvGrpSpPr/>
              <p:nvPr/>
            </p:nvGrpSpPr>
            <p:grpSpPr>
              <a:xfrm>
                <a:off x="5607792" y="2726483"/>
                <a:ext cx="906772" cy="951024"/>
                <a:chOff x="5215301" y="8527127"/>
                <a:chExt cx="906772" cy="951024"/>
              </a:xfrm>
            </p:grpSpPr>
            <p:grpSp>
              <p:nvGrpSpPr>
                <p:cNvPr id="74" name="그룹 477">
                  <a:extLst>
                    <a:ext uri="{FF2B5EF4-FFF2-40B4-BE49-F238E27FC236}">
                      <a16:creationId xmlns:a16="http://schemas.microsoft.com/office/drawing/2014/main" id="{F4E82BAB-2F75-AF78-5383-D4D5D120A989}"/>
                    </a:ext>
                  </a:extLst>
                </p:cNvPr>
                <p:cNvGrpSpPr/>
                <p:nvPr/>
              </p:nvGrpSpPr>
              <p:grpSpPr>
                <a:xfrm>
                  <a:off x="5215301" y="8527127"/>
                  <a:ext cx="906772" cy="951024"/>
                  <a:chOff x="5765859" y="3617889"/>
                  <a:chExt cx="399230" cy="398191"/>
                </a:xfrm>
              </p:grpSpPr>
              <p:sp>
                <p:nvSpPr>
                  <p:cNvPr id="77" name="모서리가 둥근 직사각형 219">
                    <a:extLst>
                      <a:ext uri="{FF2B5EF4-FFF2-40B4-BE49-F238E27FC236}">
                        <a16:creationId xmlns:a16="http://schemas.microsoft.com/office/drawing/2014/main" id="{DC4565A2-AC48-F10E-182C-82CCBF89AAEF}"/>
                      </a:ext>
                    </a:extLst>
                  </p:cNvPr>
                  <p:cNvSpPr/>
                  <p:nvPr/>
                </p:nvSpPr>
                <p:spPr>
                  <a:xfrm>
                    <a:off x="5765859" y="3617889"/>
                    <a:ext cx="399230" cy="398191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noFill/>
                    <a:prstDash val="solid"/>
                  </a:ln>
                  <a:effectLst>
                    <a:outerShdw blurRad="63500" sx="101000" sy="101000" algn="ctr" rotWithShape="0">
                      <a:srgbClr val="5E7494"/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05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페이퍼로지 5 Medium" pitchFamily="2" charset="-127"/>
                      <a:ea typeface="페이퍼로지 5 Medium" pitchFamily="2" charset="-127"/>
                      <a:cs typeface="KoPubWorldDotum Bold" pitchFamily="2" charset="-127"/>
                    </a:endParaRPr>
                  </a:p>
                </p:txBody>
              </p:sp>
              <p:sp>
                <p:nvSpPr>
                  <p:cNvPr id="78" name="직사각형 479">
                    <a:extLst>
                      <a:ext uri="{FF2B5EF4-FFF2-40B4-BE49-F238E27FC236}">
                        <a16:creationId xmlns:a16="http://schemas.microsoft.com/office/drawing/2014/main" id="{1556B99D-92F9-24B6-CC19-0632B8676AA4}"/>
                      </a:ext>
                    </a:extLst>
                  </p:cNvPr>
                  <p:cNvSpPr/>
                  <p:nvPr/>
                </p:nvSpPr>
                <p:spPr>
                  <a:xfrm>
                    <a:off x="5820467" y="3905235"/>
                    <a:ext cx="279662" cy="69379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ctr" defTabSz="1034693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ko-KR" altLang="en-US" sz="900" u="none" strike="noStrike" kern="0" cap="none" spc="-80" normalizeH="0" baseline="0" noProof="0" err="1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KoPubWorldDotum Bold" pitchFamily="2" charset="-127"/>
                      </a:rPr>
                      <a:t>올컨</a:t>
                    </a:r>
                    <a:r>
                      <a:rPr kumimoji="1" lang="en-US" altLang="ko-KR" sz="900" u="none" strike="noStrike" kern="0" cap="none" spc="-80" normalizeH="0" baseline="0" noProof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KoPubWorldDotum Bold" pitchFamily="2" charset="-127"/>
                      </a:rPr>
                      <a:t>e</a:t>
                    </a:r>
                    <a:r>
                      <a:rPr kumimoji="1" lang="ko-KR" altLang="en-US" sz="900" u="none" strike="noStrike" kern="0" cap="none" spc="-80" normalizeH="0" baseline="0" noProof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KoPubWorldDotum Bold" pitchFamily="2" charset="-127"/>
                      </a:rPr>
                      <a:t> </a:t>
                    </a:r>
                    <a:r>
                      <a:rPr kumimoji="1" lang="ko-KR" altLang="en-US" sz="900" u="none" strike="noStrike" kern="0" cap="none" spc="-80" normalizeH="0" baseline="0" noProof="0" err="1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KoPubWorldDotum Bold" pitchFamily="2" charset="-127"/>
                      </a:rPr>
                      <a:t>백엔드</a:t>
                    </a:r>
                    <a:endParaRPr kumimoji="1" lang="en-US" altLang="ko-KR" sz="900" u="none" strike="noStrike" kern="0" cap="none" spc="-80" normalizeH="0" baseline="0" noProof="0">
                      <a:ln>
                        <a:solidFill>
                          <a:srgbClr val="F78E3F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페이퍼로지 5 Medium" pitchFamily="2" charset="-127"/>
                      <a:ea typeface="페이퍼로지 5 Medium" pitchFamily="2" charset="-127"/>
                      <a:cs typeface="KoPubWorldDotum Bold" pitchFamily="2" charset="-127"/>
                    </a:endParaRPr>
                  </a:p>
                </p:txBody>
              </p:sp>
            </p:grpSp>
            <p:pic>
              <p:nvPicPr>
                <p:cNvPr id="75" name="Picture 24" descr="Server - Free technology icons">
                  <a:extLst>
                    <a:ext uri="{FF2B5EF4-FFF2-40B4-BE49-F238E27FC236}">
                      <a16:creationId xmlns:a16="http://schemas.microsoft.com/office/drawing/2014/main" id="{606504AE-12A2-93BB-6AE7-A306141166D9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7" cstate="print">
                  <a:duotone>
                    <a:prstClr val="black"/>
                    <a:srgbClr val="70AD47">
                      <a:tint val="45000"/>
                      <a:satMod val="400000"/>
                    </a:srgbClr>
                  </a:duotone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456454" y="8701599"/>
                  <a:ext cx="410352" cy="410352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76" name="Picture 26" descr="Api - 무료 컴퓨터개 아이콘">
                  <a:extLst>
                    <a:ext uri="{FF2B5EF4-FFF2-40B4-BE49-F238E27FC236}">
                      <a16:creationId xmlns:a16="http://schemas.microsoft.com/office/drawing/2014/main" id="{860BAB32-9181-87F3-70D0-D922453F527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8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287271" y="8895781"/>
                  <a:ext cx="294868" cy="2948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grpSp>
            <p:nvGrpSpPr>
              <p:cNvPr id="25" name="그룹 24">
                <a:extLst>
                  <a:ext uri="{FF2B5EF4-FFF2-40B4-BE49-F238E27FC236}">
                    <a16:creationId xmlns:a16="http://schemas.microsoft.com/office/drawing/2014/main" id="{F9FCEE1A-CA8A-A6E4-8B62-B4C560F07F37}"/>
                  </a:ext>
                </a:extLst>
              </p:cNvPr>
              <p:cNvGrpSpPr/>
              <p:nvPr/>
            </p:nvGrpSpPr>
            <p:grpSpPr>
              <a:xfrm>
                <a:off x="2709522" y="2726483"/>
                <a:ext cx="906772" cy="951024"/>
                <a:chOff x="3840565" y="6819301"/>
                <a:chExt cx="906772" cy="951024"/>
              </a:xfrm>
            </p:grpSpPr>
            <p:grpSp>
              <p:nvGrpSpPr>
                <p:cNvPr id="70" name="그룹 477">
                  <a:extLst>
                    <a:ext uri="{FF2B5EF4-FFF2-40B4-BE49-F238E27FC236}">
                      <a16:creationId xmlns:a16="http://schemas.microsoft.com/office/drawing/2014/main" id="{5CCC79B1-1131-A761-DCF6-1403BD315925}"/>
                    </a:ext>
                  </a:extLst>
                </p:cNvPr>
                <p:cNvGrpSpPr/>
                <p:nvPr/>
              </p:nvGrpSpPr>
              <p:grpSpPr>
                <a:xfrm>
                  <a:off x="3840565" y="6819301"/>
                  <a:ext cx="906772" cy="951024"/>
                  <a:chOff x="5765859" y="3617889"/>
                  <a:chExt cx="399230" cy="398191"/>
                </a:xfrm>
              </p:grpSpPr>
              <p:sp>
                <p:nvSpPr>
                  <p:cNvPr id="72" name="모서리가 둥근 직사각형 219">
                    <a:extLst>
                      <a:ext uri="{FF2B5EF4-FFF2-40B4-BE49-F238E27FC236}">
                        <a16:creationId xmlns:a16="http://schemas.microsoft.com/office/drawing/2014/main" id="{FDDED81E-DB90-0998-21D4-47E463C51ADF}"/>
                      </a:ext>
                    </a:extLst>
                  </p:cNvPr>
                  <p:cNvSpPr/>
                  <p:nvPr/>
                </p:nvSpPr>
                <p:spPr>
                  <a:xfrm>
                    <a:off x="5765859" y="3617889"/>
                    <a:ext cx="399230" cy="398191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noFill/>
                    <a:prstDash val="solid"/>
                  </a:ln>
                  <a:effectLst>
                    <a:outerShdw blurRad="63500" sx="101000" sy="101000" algn="ctr" rotWithShape="0">
                      <a:srgbClr val="5E7494"/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05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페이퍼로지 5 Medium" pitchFamily="2" charset="-127"/>
                      <a:ea typeface="페이퍼로지 5 Medium" pitchFamily="2" charset="-127"/>
                      <a:cs typeface="KoPubWorldDotum Bold" pitchFamily="2" charset="-127"/>
                    </a:endParaRPr>
                  </a:p>
                </p:txBody>
              </p:sp>
              <p:sp>
                <p:nvSpPr>
                  <p:cNvPr id="73" name="직사각형 479">
                    <a:extLst>
                      <a:ext uri="{FF2B5EF4-FFF2-40B4-BE49-F238E27FC236}">
                        <a16:creationId xmlns:a16="http://schemas.microsoft.com/office/drawing/2014/main" id="{CE92796B-B72F-D6F2-D876-B9C89AED5327}"/>
                      </a:ext>
                    </a:extLst>
                  </p:cNvPr>
                  <p:cNvSpPr/>
                  <p:nvPr/>
                </p:nvSpPr>
                <p:spPr>
                  <a:xfrm>
                    <a:off x="5864713" y="3912893"/>
                    <a:ext cx="191170" cy="69379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ctr" defTabSz="1034693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ko-KR" altLang="en-US" sz="900" u="none" strike="noStrike" kern="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KoPubWorldDotum Bold" pitchFamily="2" charset="-127"/>
                      </a:rPr>
                      <a:t>블록체인</a:t>
                    </a:r>
                    <a:endParaRPr kumimoji="1" lang="en-US" altLang="ko-KR" sz="900" u="none" strike="noStrike" kern="0" cap="none" spc="-80" normalizeH="0" baseline="0" noProof="0" dirty="0">
                      <a:ln>
                        <a:solidFill>
                          <a:srgbClr val="F78E3F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페이퍼로지 5 Medium" pitchFamily="2" charset="-127"/>
                      <a:ea typeface="페이퍼로지 5 Medium" pitchFamily="2" charset="-127"/>
                      <a:cs typeface="KoPubWorldDotum Bold" pitchFamily="2" charset="-127"/>
                    </a:endParaRPr>
                  </a:p>
                </p:txBody>
              </p:sp>
            </p:grpSp>
            <p:pic>
              <p:nvPicPr>
                <p:cNvPr id="71" name="그림 70">
                  <a:extLst>
                    <a:ext uri="{FF2B5EF4-FFF2-40B4-BE49-F238E27FC236}">
                      <a16:creationId xmlns:a16="http://schemas.microsoft.com/office/drawing/2014/main" id="{00260772-1EBF-B626-E47D-227C55B5222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9">
                  <a:duotone>
                    <a:srgbClr val="5B9BD5">
                      <a:shade val="45000"/>
                      <a:satMod val="135000"/>
                    </a:srgbClr>
                    <a:prstClr val="white"/>
                  </a:duotone>
                </a:blip>
                <a:stretch>
                  <a:fillRect/>
                </a:stretch>
              </p:blipFill>
              <p:spPr>
                <a:xfrm>
                  <a:off x="3989486" y="6881910"/>
                  <a:ext cx="585414" cy="585414"/>
                </a:xfrm>
                <a:prstGeom prst="rect">
                  <a:avLst/>
                </a:prstGeom>
              </p:spPr>
            </p:pic>
          </p:grpSp>
          <p:grpSp>
            <p:nvGrpSpPr>
              <p:cNvPr id="34" name="그룹 33">
                <a:extLst>
                  <a:ext uri="{FF2B5EF4-FFF2-40B4-BE49-F238E27FC236}">
                    <a16:creationId xmlns:a16="http://schemas.microsoft.com/office/drawing/2014/main" id="{466C3107-6299-7AFF-1B99-F9195F1A01E9}"/>
                  </a:ext>
                </a:extLst>
              </p:cNvPr>
              <p:cNvGrpSpPr/>
              <p:nvPr/>
            </p:nvGrpSpPr>
            <p:grpSpPr>
              <a:xfrm>
                <a:off x="7056927" y="2726483"/>
                <a:ext cx="906772" cy="951024"/>
                <a:chOff x="4377122" y="6967592"/>
                <a:chExt cx="906772" cy="951024"/>
              </a:xfrm>
            </p:grpSpPr>
            <p:grpSp>
              <p:nvGrpSpPr>
                <p:cNvPr id="64" name="그룹 477">
                  <a:extLst>
                    <a:ext uri="{FF2B5EF4-FFF2-40B4-BE49-F238E27FC236}">
                      <a16:creationId xmlns:a16="http://schemas.microsoft.com/office/drawing/2014/main" id="{BF14DDDC-A0F9-E57B-F502-CCA49BF2151D}"/>
                    </a:ext>
                  </a:extLst>
                </p:cNvPr>
                <p:cNvGrpSpPr/>
                <p:nvPr/>
              </p:nvGrpSpPr>
              <p:grpSpPr>
                <a:xfrm>
                  <a:off x="4377122" y="6967592"/>
                  <a:ext cx="906772" cy="951024"/>
                  <a:chOff x="5765859" y="3617889"/>
                  <a:chExt cx="399230" cy="398191"/>
                </a:xfrm>
              </p:grpSpPr>
              <p:sp>
                <p:nvSpPr>
                  <p:cNvPr id="68" name="모서리가 둥근 직사각형 219">
                    <a:extLst>
                      <a:ext uri="{FF2B5EF4-FFF2-40B4-BE49-F238E27FC236}">
                        <a16:creationId xmlns:a16="http://schemas.microsoft.com/office/drawing/2014/main" id="{DE4FB5A7-EFAF-5F79-2E30-97F61A9A24F2}"/>
                      </a:ext>
                    </a:extLst>
                  </p:cNvPr>
                  <p:cNvSpPr/>
                  <p:nvPr/>
                </p:nvSpPr>
                <p:spPr>
                  <a:xfrm>
                    <a:off x="5765859" y="3617889"/>
                    <a:ext cx="399230" cy="398191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noFill/>
                    <a:prstDash val="solid"/>
                  </a:ln>
                  <a:effectLst>
                    <a:outerShdw blurRad="63500" sx="101000" sy="101000" algn="ctr" rotWithShape="0">
                      <a:srgbClr val="5E7494"/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05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페이퍼로지 5 Medium" pitchFamily="2" charset="-127"/>
                      <a:ea typeface="페이퍼로지 5 Medium" pitchFamily="2" charset="-127"/>
                      <a:cs typeface="KoPubWorldDotum Bold" pitchFamily="2" charset="-127"/>
                    </a:endParaRPr>
                  </a:p>
                </p:txBody>
              </p:sp>
              <p:sp>
                <p:nvSpPr>
                  <p:cNvPr id="69" name="직사각형 479">
                    <a:extLst>
                      <a:ext uri="{FF2B5EF4-FFF2-40B4-BE49-F238E27FC236}">
                        <a16:creationId xmlns:a16="http://schemas.microsoft.com/office/drawing/2014/main" id="{FE02E43E-D077-C911-BA09-DD2A06C65142}"/>
                      </a:ext>
                    </a:extLst>
                  </p:cNvPr>
                  <p:cNvSpPr/>
                  <p:nvPr/>
                </p:nvSpPr>
                <p:spPr>
                  <a:xfrm>
                    <a:off x="5868257" y="3912893"/>
                    <a:ext cx="184077" cy="69379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ctr" defTabSz="1034693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ko-KR" altLang="en-US" sz="900" u="none" strike="noStrike" kern="0" cap="none" spc="-80" normalizeH="0" baseline="0" noProof="0" dirty="0" err="1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KoPubWorldDotum Bold" pitchFamily="2" charset="-127"/>
                      </a:rPr>
                      <a:t>올컨</a:t>
                    </a:r>
                    <a:r>
                      <a:rPr kumimoji="1" lang="en-US" altLang="ko-KR" sz="900" u="none" strike="noStrike" kern="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KoPubWorldDotum Bold" pitchFamily="2" charset="-127"/>
                      </a:rPr>
                      <a:t>e</a:t>
                    </a:r>
                    <a:r>
                      <a:rPr kumimoji="1" lang="ko-KR" altLang="en-US" sz="900" u="none" strike="noStrike" kern="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KoPubWorldDotum Bold" pitchFamily="2" charset="-127"/>
                      </a:rPr>
                      <a:t> 앱</a:t>
                    </a:r>
                    <a:endParaRPr kumimoji="1" lang="en-US" altLang="ko-KR" sz="900" u="none" strike="noStrike" kern="0" cap="none" spc="-80" normalizeH="0" baseline="0" noProof="0" dirty="0">
                      <a:ln>
                        <a:solidFill>
                          <a:srgbClr val="F78E3F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페이퍼로지 5 Medium" pitchFamily="2" charset="-127"/>
                      <a:ea typeface="페이퍼로지 5 Medium" pitchFamily="2" charset="-127"/>
                      <a:cs typeface="KoPubWorldDotum Bold" pitchFamily="2" charset="-127"/>
                    </a:endParaRPr>
                  </a:p>
                </p:txBody>
              </p:sp>
            </p:grpSp>
            <p:grpSp>
              <p:nvGrpSpPr>
                <p:cNvPr id="65" name="그룹 64">
                  <a:extLst>
                    <a:ext uri="{FF2B5EF4-FFF2-40B4-BE49-F238E27FC236}">
                      <a16:creationId xmlns:a16="http://schemas.microsoft.com/office/drawing/2014/main" id="{3FE9EB9D-959B-2941-3206-27E0FC515537}"/>
                    </a:ext>
                  </a:extLst>
                </p:cNvPr>
                <p:cNvGrpSpPr/>
                <p:nvPr/>
              </p:nvGrpSpPr>
              <p:grpSpPr>
                <a:xfrm>
                  <a:off x="4512827" y="7012449"/>
                  <a:ext cx="596157" cy="596157"/>
                  <a:chOff x="3593689" y="4975257"/>
                  <a:chExt cx="948699" cy="948699"/>
                </a:xfrm>
              </p:grpSpPr>
              <p:pic>
                <p:nvPicPr>
                  <p:cNvPr id="66" name="Picture 14" descr="Mobile phone - Free technology icons">
                    <a:extLst>
                      <a:ext uri="{FF2B5EF4-FFF2-40B4-BE49-F238E27FC236}">
                        <a16:creationId xmlns:a16="http://schemas.microsoft.com/office/drawing/2014/main" id="{9AA042A5-4EEB-525D-62A7-E28262B6BEC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10" cstate="print"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3593689" y="4975257"/>
                    <a:ext cx="948699" cy="948699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67" name="그림 66">
                    <a:extLst>
                      <a:ext uri="{FF2B5EF4-FFF2-40B4-BE49-F238E27FC236}">
                        <a16:creationId xmlns:a16="http://schemas.microsoft.com/office/drawing/2014/main" id="{2C4EF3F4-D997-39A6-F0B1-173D103C9505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>
                  <a:blip r:embed="rId11">
                    <a:clrChange>
                      <a:clrFrom>
                        <a:srgbClr val="FFFFFF"/>
                      </a:clrFrom>
                      <a:clrTo>
                        <a:srgbClr val="FFFFFF">
                          <a:alpha val="0"/>
                        </a:srgbClr>
                      </a:clrTo>
                    </a:clrChange>
                  </a:blip>
                  <a:stretch>
                    <a:fillRect/>
                  </a:stretch>
                </p:blipFill>
                <p:spPr>
                  <a:xfrm>
                    <a:off x="3811888" y="5309349"/>
                    <a:ext cx="508652" cy="248123"/>
                  </a:xfrm>
                  <a:prstGeom prst="rect">
                    <a:avLst/>
                  </a:prstGeom>
                </p:spPr>
              </p:pic>
            </p:grpSp>
          </p:grpSp>
          <p:grpSp>
            <p:nvGrpSpPr>
              <p:cNvPr id="39" name="그룹 38">
                <a:extLst>
                  <a:ext uri="{FF2B5EF4-FFF2-40B4-BE49-F238E27FC236}">
                    <a16:creationId xmlns:a16="http://schemas.microsoft.com/office/drawing/2014/main" id="{5EFE1A29-D5D1-95D1-8515-B1DE22953B22}"/>
                  </a:ext>
                </a:extLst>
              </p:cNvPr>
              <p:cNvGrpSpPr/>
              <p:nvPr/>
            </p:nvGrpSpPr>
            <p:grpSpPr>
              <a:xfrm>
                <a:off x="1260383" y="2726483"/>
                <a:ext cx="906772" cy="951024"/>
                <a:chOff x="485243" y="7970878"/>
                <a:chExt cx="906772" cy="951024"/>
              </a:xfrm>
            </p:grpSpPr>
            <p:grpSp>
              <p:nvGrpSpPr>
                <p:cNvPr id="60" name="그룹 477">
                  <a:extLst>
                    <a:ext uri="{FF2B5EF4-FFF2-40B4-BE49-F238E27FC236}">
                      <a16:creationId xmlns:a16="http://schemas.microsoft.com/office/drawing/2014/main" id="{9695D517-4664-6C5D-8262-A80E7F6A9ACC}"/>
                    </a:ext>
                  </a:extLst>
                </p:cNvPr>
                <p:cNvGrpSpPr/>
                <p:nvPr/>
              </p:nvGrpSpPr>
              <p:grpSpPr>
                <a:xfrm>
                  <a:off x="485243" y="7970878"/>
                  <a:ext cx="906772" cy="951024"/>
                  <a:chOff x="5765859" y="3617889"/>
                  <a:chExt cx="399230" cy="398191"/>
                </a:xfrm>
              </p:grpSpPr>
              <p:sp>
                <p:nvSpPr>
                  <p:cNvPr id="62" name="모서리가 둥근 직사각형 219">
                    <a:extLst>
                      <a:ext uri="{FF2B5EF4-FFF2-40B4-BE49-F238E27FC236}">
                        <a16:creationId xmlns:a16="http://schemas.microsoft.com/office/drawing/2014/main" id="{0F67B587-D33B-80D2-51B9-A7B7C82B65F6}"/>
                      </a:ext>
                    </a:extLst>
                  </p:cNvPr>
                  <p:cNvSpPr/>
                  <p:nvPr/>
                </p:nvSpPr>
                <p:spPr>
                  <a:xfrm>
                    <a:off x="5765859" y="3617889"/>
                    <a:ext cx="399230" cy="398191"/>
                  </a:xfrm>
                  <a:prstGeom prst="roundRect">
                    <a:avLst/>
                  </a:prstGeom>
                  <a:solidFill>
                    <a:sysClr val="window" lastClr="FFFFFF"/>
                  </a:solidFill>
                  <a:ln w="19050" cap="flat" cmpd="sng" algn="ctr">
                    <a:noFill/>
                    <a:prstDash val="solid"/>
                  </a:ln>
                  <a:effectLst>
                    <a:outerShdw blurRad="63500" sx="101000" sy="101000" algn="ctr" rotWithShape="0">
                      <a:srgbClr val="5E7494"/>
                    </a:outerShdw>
                  </a:effectLst>
                </p:spPr>
                <p:txBody>
                  <a:bodyPr rtlCol="0" anchor="ctr"/>
                  <a:lstStyle/>
                  <a:p>
                    <a:pPr marL="0" marR="0" lvl="0" indent="0" algn="ctr" defTabSz="914400" eaLnBrk="1" fontAlgn="base" latinLnBrk="1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endParaRPr kumimoji="1" lang="ko-KR" altLang="en-US" sz="1050" u="none" strike="noStrike" kern="0" cap="none" spc="0" normalizeH="0" baseline="0" noProof="0">
                      <a:ln>
                        <a:noFill/>
                      </a:ln>
                      <a:solidFill>
                        <a:prstClr val="white"/>
                      </a:solidFill>
                      <a:effectLst/>
                      <a:uLnTx/>
                      <a:uFillTx/>
                      <a:latin typeface="페이퍼로지 5 Medium" pitchFamily="2" charset="-127"/>
                      <a:ea typeface="페이퍼로지 5 Medium" pitchFamily="2" charset="-127"/>
                      <a:cs typeface="KoPubWorldDotum Bold" pitchFamily="2" charset="-127"/>
                    </a:endParaRPr>
                  </a:p>
                </p:txBody>
              </p:sp>
              <p:sp>
                <p:nvSpPr>
                  <p:cNvPr id="63" name="직사각형 479">
                    <a:extLst>
                      <a:ext uri="{FF2B5EF4-FFF2-40B4-BE49-F238E27FC236}">
                        <a16:creationId xmlns:a16="http://schemas.microsoft.com/office/drawing/2014/main" id="{6E04C110-2FB1-F624-46E6-849DBAF3016A}"/>
                      </a:ext>
                    </a:extLst>
                  </p:cNvPr>
                  <p:cNvSpPr/>
                  <p:nvPr/>
                </p:nvSpPr>
                <p:spPr>
                  <a:xfrm>
                    <a:off x="5788971" y="3912893"/>
                    <a:ext cx="342653" cy="69379"/>
                  </a:xfrm>
                  <a:prstGeom prst="rect">
                    <a:avLst/>
                  </a:prstGeom>
                </p:spPr>
                <p:txBody>
                  <a:bodyPr wrap="none" lIns="0" tIns="0" rIns="0" bIns="0">
                    <a:spAutoFit/>
                  </a:bodyPr>
                  <a:lstStyle/>
                  <a:p>
                    <a:pPr marL="0" marR="0" lvl="0" indent="0" algn="ctr" defTabSz="1034693" eaLnBrk="1" fontAlgn="base" latinLnBrk="0" hangingPunct="1">
                      <a:lnSpc>
                        <a:spcPct val="100000"/>
                      </a:lnSpc>
                      <a:spcBef>
                        <a:spcPct val="0"/>
                      </a:spcBef>
                      <a:spcAft>
                        <a:spcPct val="0"/>
                      </a:spcAft>
                      <a:buClrTx/>
                      <a:buSzTx/>
                      <a:buFontTx/>
                      <a:buNone/>
                      <a:tabLst/>
                      <a:defRPr/>
                    </a:pPr>
                    <a:r>
                      <a:rPr kumimoji="1" lang="ko-KR" altLang="en-US" sz="900" u="none" strike="noStrike" kern="0" cap="none" spc="-80" normalizeH="0" baseline="0" noProof="0" dirty="0">
                        <a:ln>
                          <a:solidFill>
                            <a:srgbClr val="F78E3F">
                              <a:alpha val="0"/>
                            </a:srgbClr>
                          </a:solidFill>
                        </a:ln>
                        <a:solidFill>
                          <a:prstClr val="black">
                            <a:lumMod val="95000"/>
                            <a:lumOff val="5000"/>
                          </a:prstClr>
                        </a:solidFill>
                        <a:effectLst/>
                        <a:uLnTx/>
                        <a:uFillTx/>
                        <a:latin typeface="페이퍼로지 5 Medium" pitchFamily="2" charset="-127"/>
                        <a:ea typeface="페이퍼로지 5 Medium" pitchFamily="2" charset="-127"/>
                        <a:cs typeface="KoPubWorldDotum Bold" pitchFamily="2" charset="-127"/>
                      </a:rPr>
                      <a:t>터미널 에이전트</a:t>
                    </a:r>
                    <a:endParaRPr kumimoji="1" lang="en-US" altLang="ko-KR" sz="900" u="none" strike="noStrike" kern="0" cap="none" spc="-80" normalizeH="0" baseline="0" noProof="0" dirty="0">
                      <a:ln>
                        <a:solidFill>
                          <a:srgbClr val="F78E3F">
                            <a:alpha val="0"/>
                          </a:srgbClr>
                        </a:solidFill>
                      </a:ln>
                      <a:solidFill>
                        <a:prstClr val="black">
                          <a:lumMod val="95000"/>
                          <a:lumOff val="5000"/>
                        </a:prstClr>
                      </a:solidFill>
                      <a:effectLst/>
                      <a:uLnTx/>
                      <a:uFillTx/>
                      <a:latin typeface="페이퍼로지 5 Medium" pitchFamily="2" charset="-127"/>
                      <a:ea typeface="페이퍼로지 5 Medium" pitchFamily="2" charset="-127"/>
                      <a:cs typeface="KoPubWorldDotum Bold" pitchFamily="2" charset="-127"/>
                    </a:endParaRPr>
                  </a:p>
                </p:txBody>
              </p:sp>
            </p:grpSp>
            <p:pic>
              <p:nvPicPr>
                <p:cNvPr id="61" name="Picture 2" descr="Crane - Free shipping and delivery icons">
                  <a:extLst>
                    <a:ext uri="{FF2B5EF4-FFF2-40B4-BE49-F238E27FC236}">
                      <a16:creationId xmlns:a16="http://schemas.microsoft.com/office/drawing/2014/main" id="{EB1C2AB6-256C-2C35-1927-29724B327C0E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1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640245" y="8010926"/>
                  <a:ext cx="610074" cy="61007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E46C6755-A2FE-2D33-FECD-A752C2EBEE9B}"/>
                  </a:ext>
                </a:extLst>
              </p:cNvPr>
              <p:cNvCxnSpPr>
                <a:cxnSpLocks/>
                <a:stCxn id="62" idx="3"/>
                <a:endCxn id="72" idx="1"/>
              </p:cNvCxnSpPr>
              <p:nvPr/>
            </p:nvCxnSpPr>
            <p:spPr>
              <a:xfrm>
                <a:off x="2167159" y="3201995"/>
                <a:ext cx="54236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34D91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D812DBBA-3377-FE35-EA43-C92BBEEE0838}"/>
                  </a:ext>
                </a:extLst>
              </p:cNvPr>
              <p:cNvCxnSpPr>
                <a:cxnSpLocks/>
                <a:stCxn id="72" idx="3"/>
                <a:endCxn id="82" idx="1"/>
              </p:cNvCxnSpPr>
              <p:nvPr/>
            </p:nvCxnSpPr>
            <p:spPr>
              <a:xfrm>
                <a:off x="3616294" y="3201995"/>
                <a:ext cx="54236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34D91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2" name="직선 화살표 연결선 41">
                <a:extLst>
                  <a:ext uri="{FF2B5EF4-FFF2-40B4-BE49-F238E27FC236}">
                    <a16:creationId xmlns:a16="http://schemas.microsoft.com/office/drawing/2014/main" id="{5F2CD51E-8529-C961-98BB-465D07B06820}"/>
                  </a:ext>
                </a:extLst>
              </p:cNvPr>
              <p:cNvCxnSpPr>
                <a:cxnSpLocks/>
                <a:stCxn id="77" idx="1"/>
                <a:endCxn id="82" idx="3"/>
              </p:cNvCxnSpPr>
              <p:nvPr/>
            </p:nvCxnSpPr>
            <p:spPr>
              <a:xfrm flipH="1">
                <a:off x="5065429" y="3201995"/>
                <a:ext cx="54236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34D91"/>
                </a:solidFill>
                <a:prstDash val="solid"/>
                <a:headEnd type="triangle"/>
                <a:tailEnd type="triangle"/>
              </a:ln>
              <a:effectLst/>
            </p:spPr>
          </p:cxnSp>
          <p:cxnSp>
            <p:nvCxnSpPr>
              <p:cNvPr id="43" name="직선 화살표 연결선 42">
                <a:extLst>
                  <a:ext uri="{FF2B5EF4-FFF2-40B4-BE49-F238E27FC236}">
                    <a16:creationId xmlns:a16="http://schemas.microsoft.com/office/drawing/2014/main" id="{70B8309D-FBF2-872C-72F4-AF6FD970B673}"/>
                  </a:ext>
                </a:extLst>
              </p:cNvPr>
              <p:cNvCxnSpPr>
                <a:cxnSpLocks/>
                <a:stCxn id="77" idx="3"/>
                <a:endCxn id="68" idx="1"/>
              </p:cNvCxnSpPr>
              <p:nvPr/>
            </p:nvCxnSpPr>
            <p:spPr>
              <a:xfrm>
                <a:off x="6514564" y="3201995"/>
                <a:ext cx="542363" cy="0"/>
              </a:xfrm>
              <a:prstGeom prst="straightConnector1">
                <a:avLst/>
              </a:prstGeom>
              <a:noFill/>
              <a:ln w="28575" cap="flat" cmpd="sng" algn="ctr">
                <a:solidFill>
                  <a:srgbClr val="134D91"/>
                </a:solidFill>
                <a:prstDash val="solid"/>
                <a:headEnd type="triangle"/>
                <a:tailEnd type="triangle"/>
              </a:ln>
              <a:effectLst/>
            </p:spPr>
          </p:cxn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71DBC3D4-BA6D-03AB-24A1-7E99B03B7876}"/>
                  </a:ext>
                </a:extLst>
              </p:cNvPr>
              <p:cNvSpPr/>
              <p:nvPr/>
            </p:nvSpPr>
            <p:spPr>
              <a:xfrm>
                <a:off x="2107970" y="2920389"/>
                <a:ext cx="681916" cy="556049"/>
              </a:xfrm>
              <a:prstGeom prst="ellipse">
                <a:avLst/>
              </a:prstGeom>
              <a:solidFill>
                <a:srgbClr val="FF7043">
                  <a:alpha val="2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9569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페이퍼로지 5 Medium" pitchFamily="2" charset="-127"/>
                  <a:ea typeface="페이퍼로지 5 Medium" pitchFamily="2" charset="-127"/>
                  <a:cs typeface="KoPubWorldDotum Bold" pitchFamily="2" charset="-127"/>
                </a:endParaRPr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AED463C9-DF00-BB1D-6FEC-2E1DA83B43A0}"/>
                  </a:ext>
                </a:extLst>
              </p:cNvPr>
              <p:cNvSpPr/>
              <p:nvPr/>
            </p:nvSpPr>
            <p:spPr>
              <a:xfrm>
                <a:off x="3547205" y="2920389"/>
                <a:ext cx="681916" cy="556049"/>
              </a:xfrm>
              <a:prstGeom prst="ellipse">
                <a:avLst/>
              </a:prstGeom>
              <a:solidFill>
                <a:srgbClr val="FF7043">
                  <a:alpha val="2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9569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페이퍼로지 5 Medium" pitchFamily="2" charset="-127"/>
                  <a:ea typeface="페이퍼로지 5 Medium" pitchFamily="2" charset="-127"/>
                  <a:cs typeface="KoPubWorldDotum Bold" pitchFamily="2" charset="-127"/>
                </a:endParaRPr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8AA1D27E-C331-BC80-58E8-EFC224215929}"/>
                  </a:ext>
                </a:extLst>
              </p:cNvPr>
              <p:cNvSpPr/>
              <p:nvPr/>
            </p:nvSpPr>
            <p:spPr>
              <a:xfrm>
                <a:off x="5005793" y="2920389"/>
                <a:ext cx="681916" cy="556049"/>
              </a:xfrm>
              <a:prstGeom prst="ellipse">
                <a:avLst/>
              </a:prstGeom>
              <a:solidFill>
                <a:srgbClr val="FF7043">
                  <a:alpha val="2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9569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페이퍼로지 5 Medium" pitchFamily="2" charset="-127"/>
                  <a:ea typeface="페이퍼로지 5 Medium" pitchFamily="2" charset="-127"/>
                  <a:cs typeface="KoPubWorldDotum Bold" pitchFamily="2" charset="-127"/>
                </a:endParaRPr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AB2DC73C-4F8C-4F3A-BD3A-7B55ADFD5E54}"/>
                  </a:ext>
                </a:extLst>
              </p:cNvPr>
              <p:cNvSpPr/>
              <p:nvPr/>
            </p:nvSpPr>
            <p:spPr>
              <a:xfrm>
                <a:off x="6461200" y="2920389"/>
                <a:ext cx="681916" cy="556049"/>
              </a:xfrm>
              <a:prstGeom prst="ellipse">
                <a:avLst/>
              </a:prstGeom>
              <a:solidFill>
                <a:srgbClr val="FF7043">
                  <a:alpha val="20000"/>
                </a:srgbClr>
              </a:solidFill>
              <a:ln w="25400" cap="flat" cmpd="sng" algn="ctr">
                <a:noFill/>
                <a:prstDash val="solid"/>
              </a:ln>
              <a:effectLst/>
            </p:spPr>
            <p:txBody>
              <a:bodyPr rtlCol="0" anchor="ctr"/>
              <a:lstStyle/>
              <a:p>
                <a:pPr marL="0" marR="0" lvl="0" indent="0" algn="ctr" defTabSz="99569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000" u="none" strike="noStrike" kern="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페이퍼로지 5 Medium" pitchFamily="2" charset="-127"/>
                  <a:ea typeface="페이퍼로지 5 Medium" pitchFamily="2" charset="-127"/>
                  <a:cs typeface="KoPubWorldDotum Bold" pitchFamily="2" charset="-127"/>
                </a:endParaRPr>
              </a:p>
            </p:txBody>
          </p:sp>
          <p:cxnSp>
            <p:nvCxnSpPr>
              <p:cNvPr id="48" name="꺾인 연결선[E] 376">
                <a:extLst>
                  <a:ext uri="{FF2B5EF4-FFF2-40B4-BE49-F238E27FC236}">
                    <a16:creationId xmlns:a16="http://schemas.microsoft.com/office/drawing/2014/main" id="{EF9BC397-0CE8-B329-8B2B-998315736421}"/>
                  </a:ext>
                </a:extLst>
              </p:cNvPr>
              <p:cNvCxnSpPr>
                <a:cxnSpLocks/>
                <a:stCxn id="44" idx="4"/>
                <a:endCxn id="47" idx="4"/>
              </p:cNvCxnSpPr>
              <p:nvPr/>
            </p:nvCxnSpPr>
            <p:spPr>
              <a:xfrm rot="16200000" flipH="1">
                <a:off x="4625543" y="1299823"/>
                <a:ext cx="12700" cy="4353230"/>
              </a:xfrm>
              <a:prstGeom prst="bentConnector3">
                <a:avLst>
                  <a:gd name="adj1" fmla="val 2406315"/>
                </a:avLst>
              </a:prstGeom>
              <a:noFill/>
              <a:ln w="25400" cap="flat" cmpd="sng" algn="ctr">
                <a:solidFill>
                  <a:srgbClr val="FF7043"/>
                </a:solidFill>
                <a:prstDash val="solid"/>
              </a:ln>
              <a:effectLst/>
            </p:spPr>
          </p:cxnSp>
          <p:cxnSp>
            <p:nvCxnSpPr>
              <p:cNvPr id="49" name="직선 연결선[R] 377">
                <a:extLst>
                  <a:ext uri="{FF2B5EF4-FFF2-40B4-BE49-F238E27FC236}">
                    <a16:creationId xmlns:a16="http://schemas.microsoft.com/office/drawing/2014/main" id="{47600F23-3203-23C7-9E2D-E772FFF7705D}"/>
                  </a:ext>
                </a:extLst>
              </p:cNvPr>
              <p:cNvCxnSpPr>
                <a:cxnSpLocks/>
                <a:stCxn id="45" idx="4"/>
              </p:cNvCxnSpPr>
              <p:nvPr/>
            </p:nvCxnSpPr>
            <p:spPr>
              <a:xfrm>
                <a:off x="3888163" y="3476438"/>
                <a:ext cx="0" cy="295872"/>
              </a:xfrm>
              <a:prstGeom prst="line">
                <a:avLst/>
              </a:prstGeom>
              <a:noFill/>
              <a:ln w="25400" cap="flat" cmpd="sng" algn="ctr">
                <a:solidFill>
                  <a:srgbClr val="FF7043"/>
                </a:solidFill>
                <a:prstDash val="solid"/>
              </a:ln>
              <a:effectLst/>
            </p:spPr>
          </p:cxnSp>
          <p:cxnSp>
            <p:nvCxnSpPr>
              <p:cNvPr id="50" name="직선 연결선[R] 378">
                <a:extLst>
                  <a:ext uri="{FF2B5EF4-FFF2-40B4-BE49-F238E27FC236}">
                    <a16:creationId xmlns:a16="http://schemas.microsoft.com/office/drawing/2014/main" id="{4302219D-D3C1-6AB5-104F-F8E9E226F1B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5356433" y="3451101"/>
                <a:ext cx="0" cy="321209"/>
              </a:xfrm>
              <a:prstGeom prst="line">
                <a:avLst/>
              </a:prstGeom>
              <a:noFill/>
              <a:ln w="25400" cap="flat" cmpd="sng" algn="ctr">
                <a:solidFill>
                  <a:srgbClr val="FF7043"/>
                </a:solidFill>
                <a:prstDash val="solid"/>
              </a:ln>
              <a:effectLst/>
            </p:spPr>
          </p:cxnSp>
          <p:sp>
            <p:nvSpPr>
              <p:cNvPr id="51" name="사각형: 둥근 모서리 19">
                <a:extLst>
                  <a:ext uri="{FF2B5EF4-FFF2-40B4-BE49-F238E27FC236}">
                    <a16:creationId xmlns:a16="http://schemas.microsoft.com/office/drawing/2014/main" id="{2DE8AFF1-F9AB-640F-A656-C089596D6C4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43499" y="4030771"/>
                <a:ext cx="2380905" cy="431236"/>
              </a:xfrm>
              <a:prstGeom prst="roundRect">
                <a:avLst>
                  <a:gd name="adj" fmla="val 7425"/>
                </a:avLst>
              </a:prstGeom>
              <a:solidFill>
                <a:srgbClr val="4271A7"/>
              </a:solidFill>
              <a:ln w="25400" cap="flat" cmpd="sng" algn="ctr">
                <a:solidFill>
                  <a:srgbClr val="4472C4"/>
                </a:solidFill>
                <a:prstDash val="solid"/>
              </a:ln>
              <a:effectLst/>
            </p:spPr>
            <p:txBody>
              <a:bodyPr vert="horz" lIns="0" tIns="0" rIns="0" bIns="0" anchor="ctr"/>
              <a:lstStyle/>
              <a:p>
                <a:pPr marL="85725" marR="0" lvl="0" indent="-8572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1000" u="none" strike="noStrike" kern="0" cap="none" spc="-50" normalizeH="0" baseline="0" noProof="0" dirty="0">
                    <a:ln>
                      <a:noFill/>
                    </a:ln>
                    <a:solidFill>
                      <a:prstClr val="white"/>
                    </a:solidFill>
                    <a:effectLst/>
                    <a:uLnTx/>
                    <a:uFillTx/>
                    <a:latin typeface="페이퍼로지 5 Medium" pitchFamily="2" charset="-127"/>
                    <a:ea typeface="페이퍼로지 5 Medium" pitchFamily="2" charset="-127"/>
                    <a:cs typeface="KoPubWorldDotum Bold" pitchFamily="2" charset="-127"/>
                  </a:rPr>
                  <a:t>통합 관제 시스템</a:t>
                </a:r>
              </a:p>
            </p:txBody>
          </p:sp>
          <p:sp>
            <p:nvSpPr>
              <p:cNvPr id="52" name="사각형: 둥근 모서리 19">
                <a:extLst>
                  <a:ext uri="{FF2B5EF4-FFF2-40B4-BE49-F238E27FC236}">
                    <a16:creationId xmlns:a16="http://schemas.microsoft.com/office/drawing/2014/main" id="{BDFDF2FA-5587-C71A-A85F-3A5180F2BC4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154522" y="4031997"/>
                <a:ext cx="2368184" cy="2031870"/>
              </a:xfrm>
              <a:prstGeom prst="roundRect">
                <a:avLst>
                  <a:gd name="adj" fmla="val 3124"/>
                </a:avLst>
              </a:prstGeom>
              <a:noFill/>
              <a:ln w="25400" cap="flat" cmpd="sng" algn="ctr">
                <a:solidFill>
                  <a:srgbClr val="4271A7"/>
                </a:solidFill>
                <a:prstDash val="dash"/>
              </a:ln>
              <a:effectLst/>
            </p:spPr>
            <p:txBody>
              <a:bodyPr lIns="0" tIns="0" rIns="0" bIns="0" anchor="ctr"/>
              <a:lstStyle/>
              <a:p>
                <a:pPr marL="85725" marR="0" lvl="0" indent="-85725" algn="ctr" defTabSz="914400" eaLnBrk="1" fontAlgn="auto" latinLnBrk="0" hangingPunct="1">
                  <a:lnSpc>
                    <a:spcPts val="18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en-US" altLang="ko-KR" sz="1000" u="none" strike="noStrike" kern="0" cap="none" spc="-5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페이퍼로지 5 Medium" pitchFamily="2" charset="-127"/>
                  <a:ea typeface="페이퍼로지 5 Medium" pitchFamily="2" charset="-127"/>
                  <a:cs typeface="KoPubWorldDotum Bold" pitchFamily="2" charset="-127"/>
                </a:endParaRPr>
              </a:p>
            </p:txBody>
          </p:sp>
          <p:cxnSp>
            <p:nvCxnSpPr>
              <p:cNvPr id="53" name="직선 연결선[R] 381">
                <a:extLst>
                  <a:ext uri="{FF2B5EF4-FFF2-40B4-BE49-F238E27FC236}">
                    <a16:creationId xmlns:a16="http://schemas.microsoft.com/office/drawing/2014/main" id="{BBD2F48A-8D3A-3297-07E8-1649281BDDA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55278" y="3772310"/>
                <a:ext cx="0" cy="245760"/>
              </a:xfrm>
              <a:prstGeom prst="line">
                <a:avLst/>
              </a:prstGeom>
              <a:noFill/>
              <a:ln w="25400" cap="flat" cmpd="sng" algn="ctr">
                <a:solidFill>
                  <a:srgbClr val="FF7043"/>
                </a:solidFill>
                <a:prstDash val="solid"/>
                <a:headEnd type="none"/>
                <a:tailEnd type="triangle"/>
              </a:ln>
              <a:effectLst/>
            </p:spPr>
          </p:cxnSp>
          <p:sp>
            <p:nvSpPr>
              <p:cNvPr id="54" name="사각형: 둥근 모서리 19">
                <a:extLst>
                  <a:ext uri="{FF2B5EF4-FFF2-40B4-BE49-F238E27FC236}">
                    <a16:creationId xmlns:a16="http://schemas.microsoft.com/office/drawing/2014/main" id="{B0C91C76-903B-A866-DA78-081051BC3486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5602" y="4563488"/>
                <a:ext cx="2200317" cy="458481"/>
              </a:xfrm>
              <a:prstGeom prst="roundRect">
                <a:avLst>
                  <a:gd name="adj" fmla="val 7425"/>
                </a:avLst>
              </a:prstGeom>
              <a:solidFill>
                <a:srgbClr val="F3F6F9"/>
              </a:solidFill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85725" marR="0" lvl="0" indent="-8572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u="none" strike="noStrike" kern="0" cap="none" spc="-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페이퍼로지 5 Medium" pitchFamily="2" charset="-127"/>
                    <a:ea typeface="페이퍼로지 5 Medium" pitchFamily="2" charset="-127"/>
                    <a:cs typeface="KoPubWorldDotum Bold" pitchFamily="2" charset="-127"/>
                  </a:rPr>
                  <a:t>연계시스템 통합 로그 수집을 통한</a:t>
                </a:r>
                <a:br>
                  <a:rPr kumimoji="0" lang="en-US" altLang="ko-KR" sz="900" u="none" strike="noStrike" kern="0" cap="none" spc="-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페이퍼로지 5 Medium" pitchFamily="2" charset="-127"/>
                    <a:ea typeface="페이퍼로지 5 Medium" pitchFamily="2" charset="-127"/>
                    <a:cs typeface="KoPubWorldDotum Bold" pitchFamily="2" charset="-127"/>
                  </a:rPr>
                </a:br>
                <a:r>
                  <a:rPr kumimoji="0" lang="ko-KR" altLang="en-US" sz="900" u="none" strike="noStrike" kern="0" cap="none" spc="-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페이퍼로지 5 Medium" pitchFamily="2" charset="-127"/>
                    <a:ea typeface="페이퍼로지 5 Medium" pitchFamily="2" charset="-127"/>
                    <a:cs typeface="KoPubWorldDotum Bold" pitchFamily="2" charset="-127"/>
                  </a:rPr>
                  <a:t>명확한 장애 발생 지점 파악</a:t>
                </a:r>
                <a:endParaRPr kumimoji="0" lang="en-US" altLang="ko-KR" sz="900" u="none" strike="noStrike" kern="0" cap="none" spc="-5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페이퍼로지 5 Medium" pitchFamily="2" charset="-127"/>
                  <a:ea typeface="페이퍼로지 5 Medium" pitchFamily="2" charset="-127"/>
                  <a:cs typeface="KoPubWorldDotum Bold" pitchFamily="2" charset="-127"/>
                </a:endParaRPr>
              </a:p>
            </p:txBody>
          </p:sp>
          <p:sp>
            <p:nvSpPr>
              <p:cNvPr id="56" name="사각형: 둥근 모서리 19">
                <a:extLst>
                  <a:ext uri="{FF2B5EF4-FFF2-40B4-BE49-F238E27FC236}">
                    <a16:creationId xmlns:a16="http://schemas.microsoft.com/office/drawing/2014/main" id="{CC8715D2-2DBA-2088-7B5F-9CD25A58D150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9330" y="5110674"/>
                <a:ext cx="2200318" cy="407592"/>
              </a:xfrm>
              <a:prstGeom prst="roundRect">
                <a:avLst>
                  <a:gd name="adj" fmla="val 7425"/>
                </a:avLst>
              </a:prstGeom>
              <a:solidFill>
                <a:srgbClr val="F3F6F9"/>
              </a:solidFill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85725" marR="0" lvl="0" indent="-8572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u="none" strike="noStrike" kern="0" cap="none" spc="-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페이퍼로지 5 Medium" pitchFamily="2" charset="-127"/>
                    <a:ea typeface="페이퍼로지 5 Medium" pitchFamily="2" charset="-127"/>
                    <a:cs typeface="KoPubWorldDotum Bold" pitchFamily="2" charset="-127"/>
                  </a:rPr>
                  <a:t>실시간 서버 리소스 파악</a:t>
                </a:r>
                <a:endParaRPr kumimoji="0" lang="en-US" altLang="ko-KR" sz="900" u="none" strike="noStrike" kern="0" cap="none" spc="-5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페이퍼로지 5 Medium" pitchFamily="2" charset="-127"/>
                  <a:ea typeface="페이퍼로지 5 Medium" pitchFamily="2" charset="-127"/>
                  <a:cs typeface="KoPubWorldDotum Bold" pitchFamily="2" charset="-127"/>
                </a:endParaRPr>
              </a:p>
            </p:txBody>
          </p:sp>
          <p:sp>
            <p:nvSpPr>
              <p:cNvPr id="57" name="사각형: 둥근 모서리 19">
                <a:extLst>
                  <a:ext uri="{FF2B5EF4-FFF2-40B4-BE49-F238E27FC236}">
                    <a16:creationId xmlns:a16="http://schemas.microsoft.com/office/drawing/2014/main" id="{3488C53F-1298-5D22-0E08-A0D4C22A1574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1242759" y="5591007"/>
                <a:ext cx="2200318" cy="407592"/>
              </a:xfrm>
              <a:prstGeom prst="roundRect">
                <a:avLst>
                  <a:gd name="adj" fmla="val 7425"/>
                </a:avLst>
              </a:prstGeom>
              <a:solidFill>
                <a:srgbClr val="F3F6F9"/>
              </a:solidFill>
              <a:ln w="9525" cap="flat" cmpd="sng" algn="ctr">
                <a:solidFill>
                  <a:schemeClr val="tx1"/>
                </a:solidFill>
                <a:prstDash val="solid"/>
              </a:ln>
              <a:effectLst/>
            </p:spPr>
            <p:txBody>
              <a:bodyPr lIns="0" tIns="0" rIns="0" bIns="0" anchor="ctr"/>
              <a:lstStyle/>
              <a:p>
                <a:pPr marL="85725" marR="0" lvl="0" indent="-85725" algn="ctr" defTabSz="914400" eaLnBrk="1" fontAlgn="auto" latinLnBrk="0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ko-KR" altLang="en-US" sz="900" u="none" strike="noStrike" kern="0" cap="none" spc="-50" normalizeH="0" baseline="0" noProof="0" dirty="0">
                    <a:ln>
                      <a:noFill/>
                    </a:ln>
                    <a:solidFill>
                      <a:srgbClr val="002060"/>
                    </a:solidFill>
                    <a:effectLst/>
                    <a:uLnTx/>
                    <a:uFillTx/>
                    <a:latin typeface="페이퍼로지 5 Medium" pitchFamily="2" charset="-127"/>
                    <a:ea typeface="페이퍼로지 5 Medium" pitchFamily="2" charset="-127"/>
                    <a:cs typeface="KoPubWorldDotum Bold" pitchFamily="2" charset="-127"/>
                  </a:rPr>
                  <a:t>특정 터미널 대상 수동 전환 프로세스</a:t>
                </a:r>
                <a:endParaRPr kumimoji="0" lang="en-US" altLang="ko-KR" sz="900" u="none" strike="noStrike" kern="0" cap="none" spc="-50" normalizeH="0" baseline="0" noProof="0" dirty="0">
                  <a:ln>
                    <a:noFill/>
                  </a:ln>
                  <a:solidFill>
                    <a:srgbClr val="002060"/>
                  </a:solidFill>
                  <a:effectLst/>
                  <a:uLnTx/>
                  <a:uFillTx/>
                  <a:latin typeface="페이퍼로지 5 Medium" pitchFamily="2" charset="-127"/>
                  <a:ea typeface="페이퍼로지 5 Medium" pitchFamily="2" charset="-127"/>
                  <a:cs typeface="KoPubWorldDotum Bold" pitchFamily="2" charset="-127"/>
                </a:endParaRPr>
              </a:p>
            </p:txBody>
          </p:sp>
          <p:pic>
            <p:nvPicPr>
              <p:cNvPr id="58" name="그림 57">
                <a:extLst>
                  <a:ext uri="{FF2B5EF4-FFF2-40B4-BE49-F238E27FC236}">
                    <a16:creationId xmlns:a16="http://schemas.microsoft.com/office/drawing/2014/main" id="{A2957E88-C8EB-EDA7-C4BC-6D40E3E350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 cstate="print">
                <a:extLst>
                  <a:ext uri="{BEBA8EAE-BF5A-486C-A8C5-ECC9F3942E4B}">
                    <a14:imgProps xmlns:a14="http://schemas.microsoft.com/office/drawing/2010/main">
                      <a14:imgLayer r:embed="rId14">
                        <a14:imgEffect>
                          <a14:brightnessContrast bright="-20000" contrast="-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2721248" y="4818942"/>
                <a:ext cx="2081002" cy="488917"/>
              </a:xfrm>
              <a:prstGeom prst="rect">
                <a:avLst/>
              </a:prstGeom>
            </p:spPr>
          </p:pic>
          <p:pic>
            <p:nvPicPr>
              <p:cNvPr id="59" name="그림 58">
                <a:extLst>
                  <a:ext uri="{FF2B5EF4-FFF2-40B4-BE49-F238E27FC236}">
                    <a16:creationId xmlns:a16="http://schemas.microsoft.com/office/drawing/2014/main" id="{97052E8D-EA20-E468-B8E0-6F2C445C77F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009577" y="4040127"/>
                <a:ext cx="3930107" cy="2038175"/>
              </a:xfrm>
              <a:prstGeom prst="rect">
                <a:avLst/>
              </a:prstGeom>
              <a:ln w="12700">
                <a:solidFill>
                  <a:sysClr val="windowText" lastClr="000000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</p:pic>
        </p:grpSp>
      </p:grpSp>
    </p:spTree>
    <p:extLst>
      <p:ext uri="{BB962C8B-B14F-4D97-AF65-F5344CB8AC3E}">
        <p14:creationId xmlns:p14="http://schemas.microsoft.com/office/powerpoint/2010/main" val="38223806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C0DE89-2B6C-BEBB-CB1C-2CFFF5326B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639C49DE-A907-22CF-DB96-4329A94D1356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4000" spc="-8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latin typeface="페이퍼로지 5 Medium" pitchFamily="2" charset="-127"/>
                <a:ea typeface="페이퍼로지 5 Medium" pitchFamily="2" charset="-127"/>
              </a:rPr>
              <a:t>2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55" name="제목 2">
            <a:extLst>
              <a:ext uri="{FF2B5EF4-FFF2-40B4-BE49-F238E27FC236}">
                <a16:creationId xmlns:a16="http://schemas.microsoft.com/office/drawing/2014/main" id="{80C30DFF-0183-FAAA-5492-11F061AB492C}"/>
              </a:ext>
            </a:extLst>
          </p:cNvPr>
          <p:cNvSpPr txBox="1">
            <a:spLocks/>
          </p:cNvSpPr>
          <p:nvPr/>
        </p:nvSpPr>
        <p:spPr>
          <a:xfrm>
            <a:off x="1146788" y="325372"/>
            <a:ext cx="1113125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003878"/>
                </a:solidFill>
                <a:effectLst/>
                <a:uLnTx/>
                <a:uFillTx/>
                <a:latin typeface="NanumGothicExtraBold" panose="020D0604000000000000" pitchFamily="34" charset="-127"/>
                <a:ea typeface="NanumGothicExtraBold" panose="020D0604000000000000" pitchFamily="34" charset="-127"/>
                <a:cs typeface="+mn-cs"/>
              </a:rPr>
              <a:t>개발현황</a:t>
            </a:r>
          </a:p>
        </p:txBody>
      </p:sp>
      <p:sp>
        <p:nvSpPr>
          <p:cNvPr id="2" name="모서리가 둥근 직사각형 108">
            <a:extLst>
              <a:ext uri="{FF2B5EF4-FFF2-40B4-BE49-F238E27FC236}">
                <a16:creationId xmlns:a16="http://schemas.microsoft.com/office/drawing/2014/main" id="{1EFDF4FB-EA90-1064-4B93-83BC820FA51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2</a:t>
            </a: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.1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기능별 개발현황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8" name="슬라이드 번호 개체 틀 4">
            <a:extLst>
              <a:ext uri="{FF2B5EF4-FFF2-40B4-BE49-F238E27FC236}">
                <a16:creationId xmlns:a16="http://schemas.microsoft.com/office/drawing/2014/main" id="{94DADC93-D1FC-E4A7-21FB-286A3A0E3B98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4400915" y="6638845"/>
            <a:ext cx="342170" cy="138499"/>
          </a:xfrm>
        </p:spPr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1B8E6F8-6D1B-4E04-A381-DA25B1723728}" type="slidenum">
              <a:rPr kumimoji="0" lang="ko-KR" altLang="en-US" sz="900" b="1" i="0" u="none" strike="noStrike" kern="1200" cap="none" spc="0" normalizeH="0" baseline="0" noProof="0" smtClean="0">
                <a:ln w="9525">
                  <a:solidFill>
                    <a:srgbClr val="2ABBDF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Paperlogy 6 SemiBold" pitchFamily="2" charset="-127"/>
                <a:ea typeface="Paperlogy 6 SemiBold" pitchFamily="2" charset="-127"/>
                <a:cs typeface="+mn-cs"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ko-KR" altLang="en-US" sz="900" b="1" i="0" u="none" strike="noStrike" kern="1200" cap="none" spc="0" normalizeH="0" baseline="0" noProof="0">
              <a:ln w="9525">
                <a:solidFill>
                  <a:srgbClr val="2ABBDF">
                    <a:alpha val="0"/>
                  </a:srgbClr>
                </a:solidFill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Paperlogy 6 SemiBold" pitchFamily="2" charset="-127"/>
              <a:ea typeface="Paperlogy 6 SemiBold" pitchFamily="2" charset="-127"/>
              <a:cs typeface="+mn-cs"/>
            </a:endParaRPr>
          </a:p>
        </p:txBody>
      </p:sp>
      <p:sp>
        <p:nvSpPr>
          <p:cNvPr id="178" name="Shape 2">
            <a:extLst>
              <a:ext uri="{FF2B5EF4-FFF2-40B4-BE49-F238E27FC236}">
                <a16:creationId xmlns:a16="http://schemas.microsoft.com/office/drawing/2014/main" id="{BC624F31-BB39-7FB2-C39A-CF62B813CBAD}"/>
              </a:ext>
            </a:extLst>
          </p:cNvPr>
          <p:cNvSpPr/>
          <p:nvPr/>
        </p:nvSpPr>
        <p:spPr>
          <a:xfrm>
            <a:off x="199785" y="1533087"/>
            <a:ext cx="8860147" cy="4978391"/>
          </a:xfrm>
          <a:prstGeom prst="roundRect">
            <a:avLst>
              <a:gd name="adj" fmla="val 213"/>
            </a:avLst>
          </a:prstGeom>
          <a:solidFill>
            <a:sysClr val="window" lastClr="FFFFFF"/>
          </a:solidFill>
          <a:ln w="6350" cap="flat" cmpd="sng" algn="ctr">
            <a:solidFill>
              <a:srgbClr val="BFD3D8"/>
            </a:solidFill>
            <a:prstDash val="solid"/>
            <a:miter lim="800000"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79" name="Shape 3">
            <a:extLst>
              <a:ext uri="{FF2B5EF4-FFF2-40B4-BE49-F238E27FC236}">
                <a16:creationId xmlns:a16="http://schemas.microsoft.com/office/drawing/2014/main" id="{50248EBD-D92B-9961-D82D-8D8842AC51E2}"/>
              </a:ext>
            </a:extLst>
          </p:cNvPr>
          <p:cNvSpPr/>
          <p:nvPr/>
        </p:nvSpPr>
        <p:spPr>
          <a:xfrm>
            <a:off x="199787" y="1533086"/>
            <a:ext cx="8860147" cy="225164"/>
          </a:xfrm>
          <a:prstGeom prst="rect">
            <a:avLst/>
          </a:prstGeom>
          <a:solidFill>
            <a:srgbClr val="23455B">
              <a:alpha val="50000"/>
            </a:srgb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100" b="1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0" name="Text 7">
            <a:extLst>
              <a:ext uri="{FF2B5EF4-FFF2-40B4-BE49-F238E27FC236}">
                <a16:creationId xmlns:a16="http://schemas.microsoft.com/office/drawing/2014/main" id="{C4ECFDE4-5E6D-CED1-7E0A-A6A5EC382C3D}"/>
              </a:ext>
            </a:extLst>
          </p:cNvPr>
          <p:cNvSpPr/>
          <p:nvPr/>
        </p:nvSpPr>
        <p:spPr>
          <a:xfrm>
            <a:off x="3962799" y="1557426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1100" b="1">
                <a:solidFill>
                  <a:srgbClr val="16161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(</a:t>
            </a:r>
            <a:r>
              <a:rPr lang="ko-KR" altLang="en-US" sz="1100" b="1">
                <a:solidFill>
                  <a:srgbClr val="16161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구현</a:t>
            </a:r>
            <a:r>
              <a:rPr lang="en-US" altLang="ko-KR" sz="1100" b="1">
                <a:solidFill>
                  <a:srgbClr val="16161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)</a:t>
            </a:r>
            <a:r>
              <a:rPr lang="ko-KR" altLang="en-US" sz="1100" b="1">
                <a:solidFill>
                  <a:srgbClr val="16161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</a:t>
            </a:r>
            <a:r>
              <a:rPr lang="en-US" sz="1100" b="1">
                <a:solidFill>
                  <a:srgbClr val="16161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완료일</a:t>
            </a:r>
            <a:endParaRPr lang="en-US" sz="1100" b="1" dirty="0">
              <a:solidFill>
                <a:prstClr val="black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1" name="Text 8">
            <a:extLst>
              <a:ext uri="{FF2B5EF4-FFF2-40B4-BE49-F238E27FC236}">
                <a16:creationId xmlns:a16="http://schemas.microsoft.com/office/drawing/2014/main" id="{08F8E18C-AC24-D161-8062-9350EFE3288E}"/>
              </a:ext>
            </a:extLst>
          </p:cNvPr>
          <p:cNvSpPr/>
          <p:nvPr/>
        </p:nvSpPr>
        <p:spPr>
          <a:xfrm>
            <a:off x="5323246" y="1563957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00" b="1" dirty="0">
                <a:solidFill>
                  <a:srgbClr val="16161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진척률</a:t>
            </a:r>
            <a:endParaRPr lang="en-US" sz="1100" b="1" dirty="0">
              <a:solidFill>
                <a:prstClr val="black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2" name="Text 9">
            <a:extLst>
              <a:ext uri="{FF2B5EF4-FFF2-40B4-BE49-F238E27FC236}">
                <a16:creationId xmlns:a16="http://schemas.microsoft.com/office/drawing/2014/main" id="{B21CD065-544C-B9F2-05DE-70515F1E169E}"/>
              </a:ext>
            </a:extLst>
          </p:cNvPr>
          <p:cNvSpPr/>
          <p:nvPr/>
        </p:nvSpPr>
        <p:spPr>
          <a:xfrm>
            <a:off x="6569417" y="1563957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1100" b="1" dirty="0">
                <a:solidFill>
                  <a:srgbClr val="16161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상태</a:t>
            </a:r>
            <a:endParaRPr lang="en-US" sz="1100" b="1" dirty="0">
              <a:solidFill>
                <a:prstClr val="black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3" name="Text 8">
            <a:extLst>
              <a:ext uri="{FF2B5EF4-FFF2-40B4-BE49-F238E27FC236}">
                <a16:creationId xmlns:a16="http://schemas.microsoft.com/office/drawing/2014/main" id="{BCF7D784-7342-065B-918F-83AA9C5C927A}"/>
              </a:ext>
            </a:extLst>
          </p:cNvPr>
          <p:cNvSpPr/>
          <p:nvPr/>
        </p:nvSpPr>
        <p:spPr>
          <a:xfrm>
            <a:off x="8069443" y="1565782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1100" b="1">
                <a:solidFill>
                  <a:srgbClr val="16161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중요도</a:t>
            </a:r>
            <a:endParaRPr lang="en-US" sz="1100" b="1" dirty="0">
              <a:solidFill>
                <a:prstClr val="black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4" name="Text 4">
            <a:extLst>
              <a:ext uri="{FF2B5EF4-FFF2-40B4-BE49-F238E27FC236}">
                <a16:creationId xmlns:a16="http://schemas.microsoft.com/office/drawing/2014/main" id="{40F003A5-FC14-76F6-DD3C-40F58C5756E0}"/>
              </a:ext>
            </a:extLst>
          </p:cNvPr>
          <p:cNvSpPr/>
          <p:nvPr/>
        </p:nvSpPr>
        <p:spPr>
          <a:xfrm>
            <a:off x="2128590" y="1557750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1100" b="1" dirty="0">
                <a:solidFill>
                  <a:srgbClr val="16161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세부 기능</a:t>
            </a:r>
            <a:endParaRPr lang="en-US" sz="1100" b="1" dirty="0">
              <a:solidFill>
                <a:prstClr val="black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5" name="Shape 3">
            <a:extLst>
              <a:ext uri="{FF2B5EF4-FFF2-40B4-BE49-F238E27FC236}">
                <a16:creationId xmlns:a16="http://schemas.microsoft.com/office/drawing/2014/main" id="{E4761E22-A3FC-3A92-0F9A-9C12DEA86008}"/>
              </a:ext>
            </a:extLst>
          </p:cNvPr>
          <p:cNvSpPr/>
          <p:nvPr/>
        </p:nvSpPr>
        <p:spPr>
          <a:xfrm>
            <a:off x="199787" y="1757159"/>
            <a:ext cx="8860147" cy="225164"/>
          </a:xfrm>
          <a:prstGeom prst="rect">
            <a:avLst/>
          </a:prstGeom>
          <a:solidFill>
            <a:sysClr val="window" lastClr="FFFFFF"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6" name="Text 4">
            <a:extLst>
              <a:ext uri="{FF2B5EF4-FFF2-40B4-BE49-F238E27FC236}">
                <a16:creationId xmlns:a16="http://schemas.microsoft.com/office/drawing/2014/main" id="{179F4C0B-F43F-49EA-512E-3773ADB8C38D}"/>
              </a:ext>
            </a:extLst>
          </p:cNvPr>
          <p:cNvSpPr/>
          <p:nvPr/>
        </p:nvSpPr>
        <p:spPr>
          <a:xfrm>
            <a:off x="498459" y="1770172"/>
            <a:ext cx="589007" cy="19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시스템 설계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7" name="Text 7">
            <a:extLst>
              <a:ext uri="{FF2B5EF4-FFF2-40B4-BE49-F238E27FC236}">
                <a16:creationId xmlns:a16="http://schemas.microsoft.com/office/drawing/2014/main" id="{0273EAEC-2955-1A5F-025E-392DEFC6EBB6}"/>
              </a:ext>
            </a:extLst>
          </p:cNvPr>
          <p:cNvSpPr/>
          <p:nvPr/>
        </p:nvSpPr>
        <p:spPr>
          <a:xfrm>
            <a:off x="3970419" y="1781498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2025.08.12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8" name="Text 8">
            <a:extLst>
              <a:ext uri="{FF2B5EF4-FFF2-40B4-BE49-F238E27FC236}">
                <a16:creationId xmlns:a16="http://schemas.microsoft.com/office/drawing/2014/main" id="{87A1FF0F-27FF-B12D-C8DC-5FB0C0BB2A92}"/>
              </a:ext>
            </a:extLst>
          </p:cNvPr>
          <p:cNvSpPr/>
          <p:nvPr/>
        </p:nvSpPr>
        <p:spPr>
          <a:xfrm>
            <a:off x="5330866" y="1788030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100%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89" name="Text 9">
            <a:extLst>
              <a:ext uri="{FF2B5EF4-FFF2-40B4-BE49-F238E27FC236}">
                <a16:creationId xmlns:a16="http://schemas.microsoft.com/office/drawing/2014/main" id="{916E85A0-0E8A-BAEB-0938-862D05ABC520}"/>
              </a:ext>
            </a:extLst>
          </p:cNvPr>
          <p:cNvSpPr/>
          <p:nvPr/>
        </p:nvSpPr>
        <p:spPr>
          <a:xfrm>
            <a:off x="6577037" y="1788030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✅ 완료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0" name="Text 8">
            <a:extLst>
              <a:ext uri="{FF2B5EF4-FFF2-40B4-BE49-F238E27FC236}">
                <a16:creationId xmlns:a16="http://schemas.microsoft.com/office/drawing/2014/main" id="{22537B52-206A-E328-E11F-49B96DDFD8E8}"/>
              </a:ext>
            </a:extLst>
          </p:cNvPr>
          <p:cNvSpPr/>
          <p:nvPr/>
        </p:nvSpPr>
        <p:spPr>
          <a:xfrm>
            <a:off x="8164839" y="1788030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상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1" name="Text 4">
            <a:extLst>
              <a:ext uri="{FF2B5EF4-FFF2-40B4-BE49-F238E27FC236}">
                <a16:creationId xmlns:a16="http://schemas.microsoft.com/office/drawing/2014/main" id="{49DA0BD8-EC04-25D6-4FAC-285C4D799459}"/>
              </a:ext>
            </a:extLst>
          </p:cNvPr>
          <p:cNvSpPr/>
          <p:nvPr/>
        </p:nvSpPr>
        <p:spPr>
          <a:xfrm>
            <a:off x="2136210" y="1781822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요구사항 분석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2" name="Shape 3">
            <a:extLst>
              <a:ext uri="{FF2B5EF4-FFF2-40B4-BE49-F238E27FC236}">
                <a16:creationId xmlns:a16="http://schemas.microsoft.com/office/drawing/2014/main" id="{D205BDF0-7B52-1416-EFA4-72213C157205}"/>
              </a:ext>
            </a:extLst>
          </p:cNvPr>
          <p:cNvSpPr/>
          <p:nvPr/>
        </p:nvSpPr>
        <p:spPr>
          <a:xfrm>
            <a:off x="199787" y="1981231"/>
            <a:ext cx="8860147" cy="225164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3" name="Text 7">
            <a:extLst>
              <a:ext uri="{FF2B5EF4-FFF2-40B4-BE49-F238E27FC236}">
                <a16:creationId xmlns:a16="http://schemas.microsoft.com/office/drawing/2014/main" id="{6237565F-353B-B518-0943-ED52D044E480}"/>
              </a:ext>
            </a:extLst>
          </p:cNvPr>
          <p:cNvSpPr/>
          <p:nvPr/>
        </p:nvSpPr>
        <p:spPr>
          <a:xfrm>
            <a:off x="3970419" y="2005572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2025.09.19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4" name="Text 8">
            <a:extLst>
              <a:ext uri="{FF2B5EF4-FFF2-40B4-BE49-F238E27FC236}">
                <a16:creationId xmlns:a16="http://schemas.microsoft.com/office/drawing/2014/main" id="{71097F7B-C922-AED1-2A8D-4D00996CD1A9}"/>
              </a:ext>
            </a:extLst>
          </p:cNvPr>
          <p:cNvSpPr/>
          <p:nvPr/>
        </p:nvSpPr>
        <p:spPr>
          <a:xfrm>
            <a:off x="5330866" y="2012102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100%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5" name="Text 9">
            <a:extLst>
              <a:ext uri="{FF2B5EF4-FFF2-40B4-BE49-F238E27FC236}">
                <a16:creationId xmlns:a16="http://schemas.microsoft.com/office/drawing/2014/main" id="{A5FC8001-BF45-1150-7F84-7B7861FDDE18}"/>
              </a:ext>
            </a:extLst>
          </p:cNvPr>
          <p:cNvSpPr/>
          <p:nvPr/>
        </p:nvSpPr>
        <p:spPr>
          <a:xfrm>
            <a:off x="6577037" y="2012102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✅ 완료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6" name="Text 8">
            <a:extLst>
              <a:ext uri="{FF2B5EF4-FFF2-40B4-BE49-F238E27FC236}">
                <a16:creationId xmlns:a16="http://schemas.microsoft.com/office/drawing/2014/main" id="{6849822A-669F-3290-2433-D40DFD8710C6}"/>
              </a:ext>
            </a:extLst>
          </p:cNvPr>
          <p:cNvSpPr/>
          <p:nvPr/>
        </p:nvSpPr>
        <p:spPr>
          <a:xfrm>
            <a:off x="8164839" y="2012102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상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7" name="Text 4">
            <a:extLst>
              <a:ext uri="{FF2B5EF4-FFF2-40B4-BE49-F238E27FC236}">
                <a16:creationId xmlns:a16="http://schemas.microsoft.com/office/drawing/2014/main" id="{FFFEDAA5-968B-8670-1900-0A2956D9489C}"/>
              </a:ext>
            </a:extLst>
          </p:cNvPr>
          <p:cNvSpPr/>
          <p:nvPr/>
        </p:nvSpPr>
        <p:spPr>
          <a:xfrm>
            <a:off x="2136210" y="2005896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아키텍처 및 데이터베이스 설계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8" name="Shape 3">
            <a:extLst>
              <a:ext uri="{FF2B5EF4-FFF2-40B4-BE49-F238E27FC236}">
                <a16:creationId xmlns:a16="http://schemas.microsoft.com/office/drawing/2014/main" id="{70E51190-60D3-D789-4EF6-B2EE25549D07}"/>
              </a:ext>
            </a:extLst>
          </p:cNvPr>
          <p:cNvSpPr/>
          <p:nvPr/>
        </p:nvSpPr>
        <p:spPr>
          <a:xfrm>
            <a:off x="199787" y="2205305"/>
            <a:ext cx="8860147" cy="225164"/>
          </a:xfrm>
          <a:prstGeom prst="rect">
            <a:avLst/>
          </a:prstGeom>
          <a:solidFill>
            <a:sysClr val="window" lastClr="FFFFFF"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99" name="Text 7">
            <a:extLst>
              <a:ext uri="{FF2B5EF4-FFF2-40B4-BE49-F238E27FC236}">
                <a16:creationId xmlns:a16="http://schemas.microsoft.com/office/drawing/2014/main" id="{05622421-3C58-ACFC-658D-02FB25EB1C54}"/>
              </a:ext>
            </a:extLst>
          </p:cNvPr>
          <p:cNvSpPr/>
          <p:nvPr/>
        </p:nvSpPr>
        <p:spPr>
          <a:xfrm>
            <a:off x="3970419" y="2229645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2025.09.12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0" name="Text 8">
            <a:extLst>
              <a:ext uri="{FF2B5EF4-FFF2-40B4-BE49-F238E27FC236}">
                <a16:creationId xmlns:a16="http://schemas.microsoft.com/office/drawing/2014/main" id="{09316D31-7505-5BA0-69A0-D0E1B92C4415}"/>
              </a:ext>
            </a:extLst>
          </p:cNvPr>
          <p:cNvSpPr/>
          <p:nvPr/>
        </p:nvSpPr>
        <p:spPr>
          <a:xfrm>
            <a:off x="5330866" y="2236176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100%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1" name="Text 9">
            <a:extLst>
              <a:ext uri="{FF2B5EF4-FFF2-40B4-BE49-F238E27FC236}">
                <a16:creationId xmlns:a16="http://schemas.microsoft.com/office/drawing/2014/main" id="{14728D51-29F9-BB46-D572-1FC38310A609}"/>
              </a:ext>
            </a:extLst>
          </p:cNvPr>
          <p:cNvSpPr/>
          <p:nvPr/>
        </p:nvSpPr>
        <p:spPr>
          <a:xfrm>
            <a:off x="6577037" y="2236176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✅ 완료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2" name="Text 8">
            <a:extLst>
              <a:ext uri="{FF2B5EF4-FFF2-40B4-BE49-F238E27FC236}">
                <a16:creationId xmlns:a16="http://schemas.microsoft.com/office/drawing/2014/main" id="{20829691-4F03-527B-7448-ED442B9D3FE9}"/>
              </a:ext>
            </a:extLst>
          </p:cNvPr>
          <p:cNvSpPr/>
          <p:nvPr/>
        </p:nvSpPr>
        <p:spPr>
          <a:xfrm>
            <a:off x="8164839" y="2236176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상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3" name="Text 4">
            <a:extLst>
              <a:ext uri="{FF2B5EF4-FFF2-40B4-BE49-F238E27FC236}">
                <a16:creationId xmlns:a16="http://schemas.microsoft.com/office/drawing/2014/main" id="{CC59711A-8B46-FCA0-3333-FAD60A9AA883}"/>
              </a:ext>
            </a:extLst>
          </p:cNvPr>
          <p:cNvSpPr/>
          <p:nvPr/>
        </p:nvSpPr>
        <p:spPr>
          <a:xfrm>
            <a:off x="2136210" y="2229969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UI/UX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설계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4" name="Shape 3">
            <a:extLst>
              <a:ext uri="{FF2B5EF4-FFF2-40B4-BE49-F238E27FC236}">
                <a16:creationId xmlns:a16="http://schemas.microsoft.com/office/drawing/2014/main" id="{1C70034F-0592-69CA-3F1C-A5CBB2AF1381}"/>
              </a:ext>
            </a:extLst>
          </p:cNvPr>
          <p:cNvSpPr/>
          <p:nvPr/>
        </p:nvSpPr>
        <p:spPr>
          <a:xfrm>
            <a:off x="199787" y="2429378"/>
            <a:ext cx="8860147" cy="225164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5" name="Text 4">
            <a:extLst>
              <a:ext uri="{FF2B5EF4-FFF2-40B4-BE49-F238E27FC236}">
                <a16:creationId xmlns:a16="http://schemas.microsoft.com/office/drawing/2014/main" id="{F8E93A7D-0BAD-BE67-4B78-C344870C3EA8}"/>
              </a:ext>
            </a:extLst>
          </p:cNvPr>
          <p:cNvSpPr/>
          <p:nvPr/>
        </p:nvSpPr>
        <p:spPr>
          <a:xfrm>
            <a:off x="498459" y="2442391"/>
            <a:ext cx="589007" cy="19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인프라 구축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6" name="Text 7">
            <a:extLst>
              <a:ext uri="{FF2B5EF4-FFF2-40B4-BE49-F238E27FC236}">
                <a16:creationId xmlns:a16="http://schemas.microsoft.com/office/drawing/2014/main" id="{927CFC97-D902-159F-73F8-BBB1557365DC}"/>
              </a:ext>
            </a:extLst>
          </p:cNvPr>
          <p:cNvSpPr/>
          <p:nvPr/>
        </p:nvSpPr>
        <p:spPr>
          <a:xfrm>
            <a:off x="3970419" y="2453718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2025.09.15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7" name="Text 8">
            <a:extLst>
              <a:ext uri="{FF2B5EF4-FFF2-40B4-BE49-F238E27FC236}">
                <a16:creationId xmlns:a16="http://schemas.microsoft.com/office/drawing/2014/main" id="{45845F44-97B3-5D2D-90C7-1B8B6209B870}"/>
              </a:ext>
            </a:extLst>
          </p:cNvPr>
          <p:cNvSpPr/>
          <p:nvPr/>
        </p:nvSpPr>
        <p:spPr>
          <a:xfrm>
            <a:off x="5330866" y="2460249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100%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8" name="Text 9">
            <a:extLst>
              <a:ext uri="{FF2B5EF4-FFF2-40B4-BE49-F238E27FC236}">
                <a16:creationId xmlns:a16="http://schemas.microsoft.com/office/drawing/2014/main" id="{55552448-B277-204A-5853-8C6BB2CC4BFA}"/>
              </a:ext>
            </a:extLst>
          </p:cNvPr>
          <p:cNvSpPr/>
          <p:nvPr/>
        </p:nvSpPr>
        <p:spPr>
          <a:xfrm>
            <a:off x="6577037" y="2460249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✅ 완료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09" name="Text 8">
            <a:extLst>
              <a:ext uri="{FF2B5EF4-FFF2-40B4-BE49-F238E27FC236}">
                <a16:creationId xmlns:a16="http://schemas.microsoft.com/office/drawing/2014/main" id="{9E2FB3DA-F0CE-6D33-BF14-9041F3C4E0C4}"/>
              </a:ext>
            </a:extLst>
          </p:cNvPr>
          <p:cNvSpPr/>
          <p:nvPr/>
        </p:nvSpPr>
        <p:spPr>
          <a:xfrm>
            <a:off x="8164839" y="2460249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상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0" name="Text 4">
            <a:extLst>
              <a:ext uri="{FF2B5EF4-FFF2-40B4-BE49-F238E27FC236}">
                <a16:creationId xmlns:a16="http://schemas.microsoft.com/office/drawing/2014/main" id="{F087EDB3-6053-DD5D-06D1-0798007CF7B3}"/>
              </a:ext>
            </a:extLst>
          </p:cNvPr>
          <p:cNvSpPr/>
          <p:nvPr/>
        </p:nvSpPr>
        <p:spPr>
          <a:xfrm>
            <a:off x="2136210" y="2454042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Docker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컨테이너 구성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1" name="Shape 3">
            <a:extLst>
              <a:ext uri="{FF2B5EF4-FFF2-40B4-BE49-F238E27FC236}">
                <a16:creationId xmlns:a16="http://schemas.microsoft.com/office/drawing/2014/main" id="{CDC9A6A5-C3A0-7E49-082A-29B30DE725DF}"/>
              </a:ext>
            </a:extLst>
          </p:cNvPr>
          <p:cNvSpPr/>
          <p:nvPr/>
        </p:nvSpPr>
        <p:spPr>
          <a:xfrm>
            <a:off x="199787" y="2653451"/>
            <a:ext cx="8860147" cy="225164"/>
          </a:xfrm>
          <a:prstGeom prst="rect">
            <a:avLst/>
          </a:prstGeom>
          <a:solidFill>
            <a:sysClr val="window" lastClr="FFFFFF"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2" name="Text 7">
            <a:extLst>
              <a:ext uri="{FF2B5EF4-FFF2-40B4-BE49-F238E27FC236}">
                <a16:creationId xmlns:a16="http://schemas.microsoft.com/office/drawing/2014/main" id="{21CD21DA-426D-C425-64C8-F0BBC7230867}"/>
              </a:ext>
            </a:extLst>
          </p:cNvPr>
          <p:cNvSpPr/>
          <p:nvPr/>
        </p:nvSpPr>
        <p:spPr>
          <a:xfrm>
            <a:off x="3970419" y="2677790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2025.09.15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3" name="Text 8">
            <a:extLst>
              <a:ext uri="{FF2B5EF4-FFF2-40B4-BE49-F238E27FC236}">
                <a16:creationId xmlns:a16="http://schemas.microsoft.com/office/drawing/2014/main" id="{A3C1D515-876A-39DB-A331-579EDFF0CE9C}"/>
              </a:ext>
            </a:extLst>
          </p:cNvPr>
          <p:cNvSpPr/>
          <p:nvPr/>
        </p:nvSpPr>
        <p:spPr>
          <a:xfrm>
            <a:off x="5330866" y="2684322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100%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4" name="Text 9">
            <a:extLst>
              <a:ext uri="{FF2B5EF4-FFF2-40B4-BE49-F238E27FC236}">
                <a16:creationId xmlns:a16="http://schemas.microsoft.com/office/drawing/2014/main" id="{C56EFA1D-C9AB-B69A-B833-9675E3076BBC}"/>
              </a:ext>
            </a:extLst>
          </p:cNvPr>
          <p:cNvSpPr/>
          <p:nvPr/>
        </p:nvSpPr>
        <p:spPr>
          <a:xfrm>
            <a:off x="6577037" y="2684322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✅ 완료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5" name="Text 8">
            <a:extLst>
              <a:ext uri="{FF2B5EF4-FFF2-40B4-BE49-F238E27FC236}">
                <a16:creationId xmlns:a16="http://schemas.microsoft.com/office/drawing/2014/main" id="{0F784467-AEA6-32C8-74D2-B2AC67ABF344}"/>
              </a:ext>
            </a:extLst>
          </p:cNvPr>
          <p:cNvSpPr/>
          <p:nvPr/>
        </p:nvSpPr>
        <p:spPr>
          <a:xfrm>
            <a:off x="8164839" y="2684322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상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6" name="Text 4">
            <a:extLst>
              <a:ext uri="{FF2B5EF4-FFF2-40B4-BE49-F238E27FC236}">
                <a16:creationId xmlns:a16="http://schemas.microsoft.com/office/drawing/2014/main" id="{5A95911D-D8A4-A94F-58D5-EC1AB66D3602}"/>
              </a:ext>
            </a:extLst>
          </p:cNvPr>
          <p:cNvSpPr/>
          <p:nvPr/>
        </p:nvSpPr>
        <p:spPr>
          <a:xfrm>
            <a:off x="2136210" y="2678114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CI/CD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파이프라인 구축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7" name="Shape 3">
            <a:extLst>
              <a:ext uri="{FF2B5EF4-FFF2-40B4-BE49-F238E27FC236}">
                <a16:creationId xmlns:a16="http://schemas.microsoft.com/office/drawing/2014/main" id="{1FE7F6B8-535D-C0B5-27B4-7F0CE4A54156}"/>
              </a:ext>
            </a:extLst>
          </p:cNvPr>
          <p:cNvSpPr/>
          <p:nvPr/>
        </p:nvSpPr>
        <p:spPr>
          <a:xfrm>
            <a:off x="199787" y="3113246"/>
            <a:ext cx="8860147" cy="225164"/>
          </a:xfrm>
          <a:prstGeom prst="rect">
            <a:avLst/>
          </a:prstGeom>
          <a:solidFill>
            <a:sysClr val="window" lastClr="FFFFFF"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8" name="Text 7">
            <a:extLst>
              <a:ext uri="{FF2B5EF4-FFF2-40B4-BE49-F238E27FC236}">
                <a16:creationId xmlns:a16="http://schemas.microsoft.com/office/drawing/2014/main" id="{03FADE1A-0257-8C64-9B3D-ED00D468C6E3}"/>
              </a:ext>
            </a:extLst>
          </p:cNvPr>
          <p:cNvSpPr/>
          <p:nvPr/>
        </p:nvSpPr>
        <p:spPr>
          <a:xfrm>
            <a:off x="3970419" y="3137586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-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9" name="Text 8">
            <a:extLst>
              <a:ext uri="{FF2B5EF4-FFF2-40B4-BE49-F238E27FC236}">
                <a16:creationId xmlns:a16="http://schemas.microsoft.com/office/drawing/2014/main" id="{CEBD3BC7-FF21-3E36-BF31-4D25DEE4D703}"/>
              </a:ext>
            </a:extLst>
          </p:cNvPr>
          <p:cNvSpPr/>
          <p:nvPr/>
        </p:nvSpPr>
        <p:spPr>
          <a:xfrm>
            <a:off x="5330866" y="3144117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50%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0" name="Text 9">
            <a:extLst>
              <a:ext uri="{FF2B5EF4-FFF2-40B4-BE49-F238E27FC236}">
                <a16:creationId xmlns:a16="http://schemas.microsoft.com/office/drawing/2014/main" id="{3E7AD46F-C8BA-0ED4-70C5-2679EB77CD7F}"/>
              </a:ext>
            </a:extLst>
          </p:cNvPr>
          <p:cNvSpPr/>
          <p:nvPr/>
        </p:nvSpPr>
        <p:spPr>
          <a:xfrm>
            <a:off x="6577037" y="3144117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▶️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1" name="Text 8">
            <a:extLst>
              <a:ext uri="{FF2B5EF4-FFF2-40B4-BE49-F238E27FC236}">
                <a16:creationId xmlns:a16="http://schemas.microsoft.com/office/drawing/2014/main" id="{5FF6AD1F-541B-A44C-7015-E06E10D48AA2}"/>
              </a:ext>
            </a:extLst>
          </p:cNvPr>
          <p:cNvSpPr/>
          <p:nvPr/>
        </p:nvSpPr>
        <p:spPr>
          <a:xfrm>
            <a:off x="8164839" y="3144117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상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2" name="Text 4">
            <a:extLst>
              <a:ext uri="{FF2B5EF4-FFF2-40B4-BE49-F238E27FC236}">
                <a16:creationId xmlns:a16="http://schemas.microsoft.com/office/drawing/2014/main" id="{92E481C7-DAA7-809A-127C-EDC0DD0E91BC}"/>
              </a:ext>
            </a:extLst>
          </p:cNvPr>
          <p:cNvSpPr/>
          <p:nvPr/>
        </p:nvSpPr>
        <p:spPr>
          <a:xfrm>
            <a:off x="2136210" y="3137910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역할 관리 및 사용자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-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역할 할당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3" name="Shape 3">
            <a:extLst>
              <a:ext uri="{FF2B5EF4-FFF2-40B4-BE49-F238E27FC236}">
                <a16:creationId xmlns:a16="http://schemas.microsoft.com/office/drawing/2014/main" id="{55869F90-D955-223A-6FEE-8787D5813BD2}"/>
              </a:ext>
            </a:extLst>
          </p:cNvPr>
          <p:cNvSpPr/>
          <p:nvPr/>
        </p:nvSpPr>
        <p:spPr>
          <a:xfrm>
            <a:off x="199786" y="3337421"/>
            <a:ext cx="8860147" cy="225164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4" name="Text 7">
            <a:extLst>
              <a:ext uri="{FF2B5EF4-FFF2-40B4-BE49-F238E27FC236}">
                <a16:creationId xmlns:a16="http://schemas.microsoft.com/office/drawing/2014/main" id="{3601DF64-6867-F79C-88F0-BCEAB076F2F8}"/>
              </a:ext>
            </a:extLst>
          </p:cNvPr>
          <p:cNvSpPr/>
          <p:nvPr/>
        </p:nvSpPr>
        <p:spPr>
          <a:xfrm>
            <a:off x="3970419" y="3361658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-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5" name="Text 8">
            <a:extLst>
              <a:ext uri="{FF2B5EF4-FFF2-40B4-BE49-F238E27FC236}">
                <a16:creationId xmlns:a16="http://schemas.microsoft.com/office/drawing/2014/main" id="{7F2A3C96-BC1F-B249-5A2F-7A9B4201DAAD}"/>
              </a:ext>
            </a:extLst>
          </p:cNvPr>
          <p:cNvSpPr/>
          <p:nvPr/>
        </p:nvSpPr>
        <p:spPr>
          <a:xfrm>
            <a:off x="5330866" y="3368190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10%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6" name="Text 9">
            <a:extLst>
              <a:ext uri="{FF2B5EF4-FFF2-40B4-BE49-F238E27FC236}">
                <a16:creationId xmlns:a16="http://schemas.microsoft.com/office/drawing/2014/main" id="{05257DF2-DAEB-AA9D-B52C-CCEE431A7027}"/>
              </a:ext>
            </a:extLst>
          </p:cNvPr>
          <p:cNvSpPr/>
          <p:nvPr/>
        </p:nvSpPr>
        <p:spPr>
          <a:xfrm>
            <a:off x="6577037" y="3368190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▶️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7" name="Text 8">
            <a:extLst>
              <a:ext uri="{FF2B5EF4-FFF2-40B4-BE49-F238E27FC236}">
                <a16:creationId xmlns:a16="http://schemas.microsoft.com/office/drawing/2014/main" id="{7E1BC283-245D-FFF6-C098-87CB0ADBDB24}"/>
              </a:ext>
            </a:extLst>
          </p:cNvPr>
          <p:cNvSpPr/>
          <p:nvPr/>
        </p:nvSpPr>
        <p:spPr>
          <a:xfrm>
            <a:off x="8164839" y="3368190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중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8" name="Text 4">
            <a:extLst>
              <a:ext uri="{FF2B5EF4-FFF2-40B4-BE49-F238E27FC236}">
                <a16:creationId xmlns:a16="http://schemas.microsoft.com/office/drawing/2014/main" id="{BACE1132-6553-8084-6F94-5F5EB350F43C}"/>
              </a:ext>
            </a:extLst>
          </p:cNvPr>
          <p:cNvSpPr/>
          <p:nvPr/>
        </p:nvSpPr>
        <p:spPr>
          <a:xfrm>
            <a:off x="2136210" y="3361982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29" name="Shape 3">
            <a:extLst>
              <a:ext uri="{FF2B5EF4-FFF2-40B4-BE49-F238E27FC236}">
                <a16:creationId xmlns:a16="http://schemas.microsoft.com/office/drawing/2014/main" id="{61A8CB7D-19AE-604E-EC51-2797411344DC}"/>
              </a:ext>
            </a:extLst>
          </p:cNvPr>
          <p:cNvSpPr/>
          <p:nvPr/>
        </p:nvSpPr>
        <p:spPr>
          <a:xfrm>
            <a:off x="199787" y="3782787"/>
            <a:ext cx="8860147" cy="225164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0" name="Text 7">
            <a:extLst>
              <a:ext uri="{FF2B5EF4-FFF2-40B4-BE49-F238E27FC236}">
                <a16:creationId xmlns:a16="http://schemas.microsoft.com/office/drawing/2014/main" id="{1A2B387B-CF85-F8DE-4834-BA4035747EEB}"/>
              </a:ext>
            </a:extLst>
          </p:cNvPr>
          <p:cNvSpPr/>
          <p:nvPr/>
        </p:nvSpPr>
        <p:spPr>
          <a:xfrm>
            <a:off x="3970419" y="3807128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-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1" name="Text 8">
            <a:extLst>
              <a:ext uri="{FF2B5EF4-FFF2-40B4-BE49-F238E27FC236}">
                <a16:creationId xmlns:a16="http://schemas.microsoft.com/office/drawing/2014/main" id="{3A7CF433-323D-1F0D-C7C1-CE7B8A5FFCDA}"/>
              </a:ext>
            </a:extLst>
          </p:cNvPr>
          <p:cNvSpPr/>
          <p:nvPr/>
        </p:nvSpPr>
        <p:spPr>
          <a:xfrm>
            <a:off x="5330866" y="3813658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60%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2" name="Text 9">
            <a:extLst>
              <a:ext uri="{FF2B5EF4-FFF2-40B4-BE49-F238E27FC236}">
                <a16:creationId xmlns:a16="http://schemas.microsoft.com/office/drawing/2014/main" id="{EB039FC1-2231-3475-EB3B-052D33F04328}"/>
              </a:ext>
            </a:extLst>
          </p:cNvPr>
          <p:cNvSpPr/>
          <p:nvPr/>
        </p:nvSpPr>
        <p:spPr>
          <a:xfrm>
            <a:off x="6577037" y="3813658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▶️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3" name="Text 8">
            <a:extLst>
              <a:ext uri="{FF2B5EF4-FFF2-40B4-BE49-F238E27FC236}">
                <a16:creationId xmlns:a16="http://schemas.microsoft.com/office/drawing/2014/main" id="{7A4A7BBD-1005-2A51-129C-2AF80E3782B2}"/>
              </a:ext>
            </a:extLst>
          </p:cNvPr>
          <p:cNvSpPr/>
          <p:nvPr/>
        </p:nvSpPr>
        <p:spPr>
          <a:xfrm>
            <a:off x="8164839" y="3813658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4" name="Text 4">
            <a:extLst>
              <a:ext uri="{FF2B5EF4-FFF2-40B4-BE49-F238E27FC236}">
                <a16:creationId xmlns:a16="http://schemas.microsoft.com/office/drawing/2014/main" id="{2F4CFB3A-343B-FB16-61D2-2863BB14F92B}"/>
              </a:ext>
            </a:extLst>
          </p:cNvPr>
          <p:cNvSpPr/>
          <p:nvPr/>
        </p:nvSpPr>
        <p:spPr>
          <a:xfrm>
            <a:off x="2136210" y="3807452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민원 접수 대시보드 개선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5" name="Shape 3">
            <a:extLst>
              <a:ext uri="{FF2B5EF4-FFF2-40B4-BE49-F238E27FC236}">
                <a16:creationId xmlns:a16="http://schemas.microsoft.com/office/drawing/2014/main" id="{ACB0DB69-89DC-164A-8D67-75A982C1A1A0}"/>
              </a:ext>
            </a:extLst>
          </p:cNvPr>
          <p:cNvSpPr/>
          <p:nvPr/>
        </p:nvSpPr>
        <p:spPr>
          <a:xfrm>
            <a:off x="199787" y="4006861"/>
            <a:ext cx="8860147" cy="225164"/>
          </a:xfrm>
          <a:prstGeom prst="rect">
            <a:avLst/>
          </a:prstGeom>
          <a:solidFill>
            <a:sysClr val="window" lastClr="FFFFFF"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6" name="Text 7">
            <a:extLst>
              <a:ext uri="{FF2B5EF4-FFF2-40B4-BE49-F238E27FC236}">
                <a16:creationId xmlns:a16="http://schemas.microsoft.com/office/drawing/2014/main" id="{BB124A3A-CA1F-90D0-E520-E92BEC353C84}"/>
              </a:ext>
            </a:extLst>
          </p:cNvPr>
          <p:cNvSpPr/>
          <p:nvPr/>
        </p:nvSpPr>
        <p:spPr>
          <a:xfrm>
            <a:off x="3970419" y="4031201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-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7" name="Text 8">
            <a:extLst>
              <a:ext uri="{FF2B5EF4-FFF2-40B4-BE49-F238E27FC236}">
                <a16:creationId xmlns:a16="http://schemas.microsoft.com/office/drawing/2014/main" id="{5039BE46-6445-2148-54AD-274EEE875688}"/>
              </a:ext>
            </a:extLst>
          </p:cNvPr>
          <p:cNvSpPr/>
          <p:nvPr/>
        </p:nvSpPr>
        <p:spPr>
          <a:xfrm>
            <a:off x="5330866" y="4037732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60%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8" name="Text 9">
            <a:extLst>
              <a:ext uri="{FF2B5EF4-FFF2-40B4-BE49-F238E27FC236}">
                <a16:creationId xmlns:a16="http://schemas.microsoft.com/office/drawing/2014/main" id="{7868F627-96A8-58C2-0259-0188DF274AEB}"/>
              </a:ext>
            </a:extLst>
          </p:cNvPr>
          <p:cNvSpPr/>
          <p:nvPr/>
        </p:nvSpPr>
        <p:spPr>
          <a:xfrm>
            <a:off x="6577037" y="4037732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▶️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39" name="Text 8">
            <a:extLst>
              <a:ext uri="{FF2B5EF4-FFF2-40B4-BE49-F238E27FC236}">
                <a16:creationId xmlns:a16="http://schemas.microsoft.com/office/drawing/2014/main" id="{FD6BF922-6347-47B1-9C3A-D720EA3717B5}"/>
              </a:ext>
            </a:extLst>
          </p:cNvPr>
          <p:cNvSpPr/>
          <p:nvPr/>
        </p:nvSpPr>
        <p:spPr>
          <a:xfrm>
            <a:off x="8164839" y="4037732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중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0" name="Text 4">
            <a:extLst>
              <a:ext uri="{FF2B5EF4-FFF2-40B4-BE49-F238E27FC236}">
                <a16:creationId xmlns:a16="http://schemas.microsoft.com/office/drawing/2014/main" id="{2F4E7859-85F7-EA48-DBFE-2E47376EA41C}"/>
              </a:ext>
            </a:extLst>
          </p:cNvPr>
          <p:cNvSpPr/>
          <p:nvPr/>
        </p:nvSpPr>
        <p:spPr>
          <a:xfrm>
            <a:off x="2136210" y="4031525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검색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및 필터링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1" name="Shape 3">
            <a:extLst>
              <a:ext uri="{FF2B5EF4-FFF2-40B4-BE49-F238E27FC236}">
                <a16:creationId xmlns:a16="http://schemas.microsoft.com/office/drawing/2014/main" id="{617FCD38-CD3A-61A6-75CB-FE8A3D51855A}"/>
              </a:ext>
            </a:extLst>
          </p:cNvPr>
          <p:cNvSpPr/>
          <p:nvPr/>
        </p:nvSpPr>
        <p:spPr>
          <a:xfrm>
            <a:off x="199787" y="4230934"/>
            <a:ext cx="8860147" cy="225164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2" name="Text 4">
            <a:extLst>
              <a:ext uri="{FF2B5EF4-FFF2-40B4-BE49-F238E27FC236}">
                <a16:creationId xmlns:a16="http://schemas.microsoft.com/office/drawing/2014/main" id="{1347D885-8ACE-20BF-B5B0-49740632E18D}"/>
              </a:ext>
            </a:extLst>
          </p:cNvPr>
          <p:cNvSpPr/>
          <p:nvPr/>
        </p:nvSpPr>
        <p:spPr>
          <a:xfrm>
            <a:off x="498459" y="4243947"/>
            <a:ext cx="589007" cy="19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실시간 모니터링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3" name="Text 7">
            <a:extLst>
              <a:ext uri="{FF2B5EF4-FFF2-40B4-BE49-F238E27FC236}">
                <a16:creationId xmlns:a16="http://schemas.microsoft.com/office/drawing/2014/main" id="{FF5E99AD-D689-0798-92E0-D26BFDE9B197}"/>
              </a:ext>
            </a:extLst>
          </p:cNvPr>
          <p:cNvSpPr/>
          <p:nvPr/>
        </p:nvSpPr>
        <p:spPr>
          <a:xfrm>
            <a:off x="3970419" y="4255274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2025.10.20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4" name="Text 8">
            <a:extLst>
              <a:ext uri="{FF2B5EF4-FFF2-40B4-BE49-F238E27FC236}">
                <a16:creationId xmlns:a16="http://schemas.microsoft.com/office/drawing/2014/main" id="{37C985FB-81C6-FF5D-EC55-2783577DE194}"/>
              </a:ext>
            </a:extLst>
          </p:cNvPr>
          <p:cNvSpPr/>
          <p:nvPr/>
        </p:nvSpPr>
        <p:spPr>
          <a:xfrm>
            <a:off x="5330866" y="4261805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70%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5" name="Text 9">
            <a:extLst>
              <a:ext uri="{FF2B5EF4-FFF2-40B4-BE49-F238E27FC236}">
                <a16:creationId xmlns:a16="http://schemas.microsoft.com/office/drawing/2014/main" id="{1C0ABDC7-24DA-7F9C-FEE4-521783674D6F}"/>
              </a:ext>
            </a:extLst>
          </p:cNvPr>
          <p:cNvSpPr/>
          <p:nvPr/>
        </p:nvSpPr>
        <p:spPr>
          <a:xfrm>
            <a:off x="6577037" y="4261805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📋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테스트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6" name="Text 8">
            <a:extLst>
              <a:ext uri="{FF2B5EF4-FFF2-40B4-BE49-F238E27FC236}">
                <a16:creationId xmlns:a16="http://schemas.microsoft.com/office/drawing/2014/main" id="{509D1C6F-65EE-67D9-01CF-903B2353BA01}"/>
              </a:ext>
            </a:extLst>
          </p:cNvPr>
          <p:cNvSpPr/>
          <p:nvPr/>
        </p:nvSpPr>
        <p:spPr>
          <a:xfrm>
            <a:off x="8164839" y="4261805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상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7" name="Text 4">
            <a:extLst>
              <a:ext uri="{FF2B5EF4-FFF2-40B4-BE49-F238E27FC236}">
                <a16:creationId xmlns:a16="http://schemas.microsoft.com/office/drawing/2014/main" id="{2714EA7F-90E8-69CD-95D4-7BA23C2CB1FE}"/>
              </a:ext>
            </a:extLst>
          </p:cNvPr>
          <p:cNvSpPr/>
          <p:nvPr/>
        </p:nvSpPr>
        <p:spPr>
          <a:xfrm>
            <a:off x="2136210" y="4255598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서버 헬스체크 및 리소스 모니터링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8" name="Shape 3">
            <a:extLst>
              <a:ext uri="{FF2B5EF4-FFF2-40B4-BE49-F238E27FC236}">
                <a16:creationId xmlns:a16="http://schemas.microsoft.com/office/drawing/2014/main" id="{80BC5074-8D49-0675-D771-ED4B3463DB30}"/>
              </a:ext>
            </a:extLst>
          </p:cNvPr>
          <p:cNvSpPr/>
          <p:nvPr/>
        </p:nvSpPr>
        <p:spPr>
          <a:xfrm>
            <a:off x="199787" y="4455007"/>
            <a:ext cx="8860147" cy="225164"/>
          </a:xfrm>
          <a:prstGeom prst="rect">
            <a:avLst/>
          </a:prstGeom>
          <a:solidFill>
            <a:sysClr val="window" lastClr="FFFFFF"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49" name="Text 7">
            <a:extLst>
              <a:ext uri="{FF2B5EF4-FFF2-40B4-BE49-F238E27FC236}">
                <a16:creationId xmlns:a16="http://schemas.microsoft.com/office/drawing/2014/main" id="{756C4174-1449-4E2D-E546-A257EB39BC9C}"/>
              </a:ext>
            </a:extLst>
          </p:cNvPr>
          <p:cNvSpPr/>
          <p:nvPr/>
        </p:nvSpPr>
        <p:spPr>
          <a:xfrm>
            <a:off x="3970419" y="4479346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-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0" name="Text 8">
            <a:extLst>
              <a:ext uri="{FF2B5EF4-FFF2-40B4-BE49-F238E27FC236}">
                <a16:creationId xmlns:a16="http://schemas.microsoft.com/office/drawing/2014/main" id="{E17FB458-2AEE-6126-837A-FAE12AE175A4}"/>
              </a:ext>
            </a:extLst>
          </p:cNvPr>
          <p:cNvSpPr/>
          <p:nvPr/>
        </p:nvSpPr>
        <p:spPr>
          <a:xfrm>
            <a:off x="5330866" y="4485878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20%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1" name="Text 9">
            <a:extLst>
              <a:ext uri="{FF2B5EF4-FFF2-40B4-BE49-F238E27FC236}">
                <a16:creationId xmlns:a16="http://schemas.microsoft.com/office/drawing/2014/main" id="{E3286F78-FA3D-038F-3ED0-4D12784C5BD9}"/>
              </a:ext>
            </a:extLst>
          </p:cNvPr>
          <p:cNvSpPr/>
          <p:nvPr/>
        </p:nvSpPr>
        <p:spPr>
          <a:xfrm>
            <a:off x="6577037" y="4485878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▶️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진행중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2" name="Text 8">
            <a:extLst>
              <a:ext uri="{FF2B5EF4-FFF2-40B4-BE49-F238E27FC236}">
                <a16:creationId xmlns:a16="http://schemas.microsoft.com/office/drawing/2014/main" id="{7EE8A681-39D7-9582-A336-A0706AD0069C}"/>
              </a:ext>
            </a:extLst>
          </p:cNvPr>
          <p:cNvSpPr/>
          <p:nvPr/>
        </p:nvSpPr>
        <p:spPr>
          <a:xfrm>
            <a:off x="8164839" y="4485878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상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3" name="Text 4">
            <a:extLst>
              <a:ext uri="{FF2B5EF4-FFF2-40B4-BE49-F238E27FC236}">
                <a16:creationId xmlns:a16="http://schemas.microsoft.com/office/drawing/2014/main" id="{EBEEC9B5-3657-A85D-2D19-19D93F6037F4}"/>
              </a:ext>
            </a:extLst>
          </p:cNvPr>
          <p:cNvSpPr/>
          <p:nvPr/>
        </p:nvSpPr>
        <p:spPr>
          <a:xfrm>
            <a:off x="2136210" y="4479670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이상 탐지 알림 시스템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4" name="Shape 3">
            <a:extLst>
              <a:ext uri="{FF2B5EF4-FFF2-40B4-BE49-F238E27FC236}">
                <a16:creationId xmlns:a16="http://schemas.microsoft.com/office/drawing/2014/main" id="{D2EAED25-F1E4-C390-69B0-9DE813B36842}"/>
              </a:ext>
            </a:extLst>
          </p:cNvPr>
          <p:cNvSpPr/>
          <p:nvPr/>
        </p:nvSpPr>
        <p:spPr>
          <a:xfrm>
            <a:off x="199787" y="4679079"/>
            <a:ext cx="8860147" cy="225164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5" name="Text 4">
            <a:extLst>
              <a:ext uri="{FF2B5EF4-FFF2-40B4-BE49-F238E27FC236}">
                <a16:creationId xmlns:a16="http://schemas.microsoft.com/office/drawing/2014/main" id="{4C718CDC-504A-9D01-64B1-FAF4A365C12B}"/>
              </a:ext>
            </a:extLst>
          </p:cNvPr>
          <p:cNvSpPr/>
          <p:nvPr/>
        </p:nvSpPr>
        <p:spPr>
          <a:xfrm>
            <a:off x="498459" y="4692094"/>
            <a:ext cx="589007" cy="19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차량 관제 시스템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6" name="Text 7">
            <a:extLst>
              <a:ext uri="{FF2B5EF4-FFF2-40B4-BE49-F238E27FC236}">
                <a16:creationId xmlns:a16="http://schemas.microsoft.com/office/drawing/2014/main" id="{F77347B9-8132-6A88-D8FC-6A84980D8997}"/>
              </a:ext>
            </a:extLst>
          </p:cNvPr>
          <p:cNvSpPr/>
          <p:nvPr/>
        </p:nvSpPr>
        <p:spPr>
          <a:xfrm>
            <a:off x="3970419" y="4703420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2025.10.24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7" name="Text 8">
            <a:extLst>
              <a:ext uri="{FF2B5EF4-FFF2-40B4-BE49-F238E27FC236}">
                <a16:creationId xmlns:a16="http://schemas.microsoft.com/office/drawing/2014/main" id="{73F86543-034D-E4FD-1904-3BD108B475C4}"/>
              </a:ext>
            </a:extLst>
          </p:cNvPr>
          <p:cNvSpPr/>
          <p:nvPr/>
        </p:nvSpPr>
        <p:spPr>
          <a:xfrm>
            <a:off x="5330866" y="4709950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70%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8" name="Text 9">
            <a:extLst>
              <a:ext uri="{FF2B5EF4-FFF2-40B4-BE49-F238E27FC236}">
                <a16:creationId xmlns:a16="http://schemas.microsoft.com/office/drawing/2014/main" id="{6693B3A4-ED12-7F2F-C1F4-31AAD61A91C9}"/>
              </a:ext>
            </a:extLst>
          </p:cNvPr>
          <p:cNvSpPr/>
          <p:nvPr/>
        </p:nvSpPr>
        <p:spPr>
          <a:xfrm>
            <a:off x="6577037" y="4709950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📋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테스트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59" name="Text 8">
            <a:extLst>
              <a:ext uri="{FF2B5EF4-FFF2-40B4-BE49-F238E27FC236}">
                <a16:creationId xmlns:a16="http://schemas.microsoft.com/office/drawing/2014/main" id="{5C7550C7-B91B-26F3-C656-4D4D9660AE2D}"/>
              </a:ext>
            </a:extLst>
          </p:cNvPr>
          <p:cNvSpPr/>
          <p:nvPr/>
        </p:nvSpPr>
        <p:spPr>
          <a:xfrm>
            <a:off x="8164839" y="4709950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중</a:t>
            </a:r>
            <a:endParaRPr lang="en-US" altLang="ko-KR" sz="851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lnSpc>
                <a:spcPts val="1400"/>
              </a:lnSpc>
            </a:pP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0" name="Text 4">
            <a:extLst>
              <a:ext uri="{FF2B5EF4-FFF2-40B4-BE49-F238E27FC236}">
                <a16:creationId xmlns:a16="http://schemas.microsoft.com/office/drawing/2014/main" id="{CBD8D7C1-B4F5-1538-AEC9-2578CF7B47C1}"/>
              </a:ext>
            </a:extLst>
          </p:cNvPr>
          <p:cNvSpPr/>
          <p:nvPr/>
        </p:nvSpPr>
        <p:spPr>
          <a:xfrm>
            <a:off x="2136210" y="4703744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관심차량 관리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1" name="Shape 3">
            <a:extLst>
              <a:ext uri="{FF2B5EF4-FFF2-40B4-BE49-F238E27FC236}">
                <a16:creationId xmlns:a16="http://schemas.microsoft.com/office/drawing/2014/main" id="{8CF01C7E-5844-ED33-A6A1-875531F55FE3}"/>
              </a:ext>
            </a:extLst>
          </p:cNvPr>
          <p:cNvSpPr/>
          <p:nvPr/>
        </p:nvSpPr>
        <p:spPr>
          <a:xfrm>
            <a:off x="199787" y="4903153"/>
            <a:ext cx="8860147" cy="225164"/>
          </a:xfrm>
          <a:prstGeom prst="rect">
            <a:avLst/>
          </a:prstGeom>
          <a:solidFill>
            <a:sysClr val="window" lastClr="FFFFFF"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2" name="Text 7">
            <a:extLst>
              <a:ext uri="{FF2B5EF4-FFF2-40B4-BE49-F238E27FC236}">
                <a16:creationId xmlns:a16="http://schemas.microsoft.com/office/drawing/2014/main" id="{171B01B0-CF37-E30F-3D1E-62345198E1A3}"/>
              </a:ext>
            </a:extLst>
          </p:cNvPr>
          <p:cNvSpPr/>
          <p:nvPr/>
        </p:nvSpPr>
        <p:spPr>
          <a:xfrm>
            <a:off x="3970419" y="4927493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2025.10.24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3" name="Text 8">
            <a:extLst>
              <a:ext uri="{FF2B5EF4-FFF2-40B4-BE49-F238E27FC236}">
                <a16:creationId xmlns:a16="http://schemas.microsoft.com/office/drawing/2014/main" id="{3E57D202-9B8C-CFFC-C6BA-549B1F19DF0B}"/>
              </a:ext>
            </a:extLst>
          </p:cNvPr>
          <p:cNvSpPr/>
          <p:nvPr/>
        </p:nvSpPr>
        <p:spPr>
          <a:xfrm>
            <a:off x="5330866" y="4934024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70%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4" name="Text 9">
            <a:extLst>
              <a:ext uri="{FF2B5EF4-FFF2-40B4-BE49-F238E27FC236}">
                <a16:creationId xmlns:a16="http://schemas.microsoft.com/office/drawing/2014/main" id="{E4A264EE-ADAB-516E-0984-39D4EDC97F69}"/>
              </a:ext>
            </a:extLst>
          </p:cNvPr>
          <p:cNvSpPr/>
          <p:nvPr/>
        </p:nvSpPr>
        <p:spPr>
          <a:xfrm>
            <a:off x="6577037" y="4934024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📋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테스트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5" name="Text 8">
            <a:extLst>
              <a:ext uri="{FF2B5EF4-FFF2-40B4-BE49-F238E27FC236}">
                <a16:creationId xmlns:a16="http://schemas.microsoft.com/office/drawing/2014/main" id="{001746BA-F37A-7F3B-AB2E-D538480D3923}"/>
              </a:ext>
            </a:extLst>
          </p:cNvPr>
          <p:cNvSpPr/>
          <p:nvPr/>
        </p:nvSpPr>
        <p:spPr>
          <a:xfrm>
            <a:off x="8164839" y="4934024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중</a:t>
            </a:r>
            <a:endParaRPr lang="en-US" altLang="ko-KR" sz="851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lnSpc>
                <a:spcPts val="1400"/>
              </a:lnSpc>
            </a:pP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6" name="Text 4">
            <a:extLst>
              <a:ext uri="{FF2B5EF4-FFF2-40B4-BE49-F238E27FC236}">
                <a16:creationId xmlns:a16="http://schemas.microsoft.com/office/drawing/2014/main" id="{58F26CE7-9B19-2FC3-B227-5CAA82E77649}"/>
              </a:ext>
            </a:extLst>
          </p:cNvPr>
          <p:cNvSpPr/>
          <p:nvPr/>
        </p:nvSpPr>
        <p:spPr>
          <a:xfrm>
            <a:off x="2136210" y="4927817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올컨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e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미러링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7" name="Shape 3">
            <a:extLst>
              <a:ext uri="{FF2B5EF4-FFF2-40B4-BE49-F238E27FC236}">
                <a16:creationId xmlns:a16="http://schemas.microsoft.com/office/drawing/2014/main" id="{D0493987-9CDB-D6DF-4C2A-A58483A2F928}"/>
              </a:ext>
            </a:extLst>
          </p:cNvPr>
          <p:cNvSpPr/>
          <p:nvPr/>
        </p:nvSpPr>
        <p:spPr>
          <a:xfrm>
            <a:off x="199787" y="5127226"/>
            <a:ext cx="8860147" cy="225164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8" name="Text 7">
            <a:extLst>
              <a:ext uri="{FF2B5EF4-FFF2-40B4-BE49-F238E27FC236}">
                <a16:creationId xmlns:a16="http://schemas.microsoft.com/office/drawing/2014/main" id="{987CDE9B-AD70-6DC0-4424-F1EC8E162E6D}"/>
              </a:ext>
            </a:extLst>
          </p:cNvPr>
          <p:cNvSpPr/>
          <p:nvPr/>
        </p:nvSpPr>
        <p:spPr>
          <a:xfrm>
            <a:off x="3970419" y="5151566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-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9" name="Text 8">
            <a:extLst>
              <a:ext uri="{FF2B5EF4-FFF2-40B4-BE49-F238E27FC236}">
                <a16:creationId xmlns:a16="http://schemas.microsoft.com/office/drawing/2014/main" id="{343707D8-0A1B-C382-A1C9-78EF8BA3626E}"/>
              </a:ext>
            </a:extLst>
          </p:cNvPr>
          <p:cNvSpPr/>
          <p:nvPr/>
        </p:nvSpPr>
        <p:spPr>
          <a:xfrm>
            <a:off x="5330866" y="5158097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65%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0" name="Text 9">
            <a:extLst>
              <a:ext uri="{FF2B5EF4-FFF2-40B4-BE49-F238E27FC236}">
                <a16:creationId xmlns:a16="http://schemas.microsoft.com/office/drawing/2014/main" id="{BA958024-5B13-C010-102B-C46F2904779D}"/>
              </a:ext>
            </a:extLst>
          </p:cNvPr>
          <p:cNvSpPr/>
          <p:nvPr/>
        </p:nvSpPr>
        <p:spPr>
          <a:xfrm>
            <a:off x="6577037" y="5158097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▶️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진행중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1" name="Text 8">
            <a:extLst>
              <a:ext uri="{FF2B5EF4-FFF2-40B4-BE49-F238E27FC236}">
                <a16:creationId xmlns:a16="http://schemas.microsoft.com/office/drawing/2014/main" id="{C0137292-4AA8-2EAE-E021-E7D2A1B3D9B2}"/>
              </a:ext>
            </a:extLst>
          </p:cNvPr>
          <p:cNvSpPr/>
          <p:nvPr/>
        </p:nvSpPr>
        <p:spPr>
          <a:xfrm>
            <a:off x="8164839" y="5158097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중</a:t>
            </a:r>
            <a:endParaRPr lang="en-US" altLang="ko-KR" sz="851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lnSpc>
                <a:spcPts val="1400"/>
              </a:lnSpc>
            </a:pP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2" name="Text 4">
            <a:extLst>
              <a:ext uri="{FF2B5EF4-FFF2-40B4-BE49-F238E27FC236}">
                <a16:creationId xmlns:a16="http://schemas.microsoft.com/office/drawing/2014/main" id="{97D4D6D5-7480-A875-6724-B0CD27A107A7}"/>
              </a:ext>
            </a:extLst>
          </p:cNvPr>
          <p:cNvSpPr/>
          <p:nvPr/>
        </p:nvSpPr>
        <p:spPr>
          <a:xfrm>
            <a:off x="2136210" y="5151890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실시간 추적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3" name="Shape 3">
            <a:extLst>
              <a:ext uri="{FF2B5EF4-FFF2-40B4-BE49-F238E27FC236}">
                <a16:creationId xmlns:a16="http://schemas.microsoft.com/office/drawing/2014/main" id="{D51D971A-EE1B-5B32-14E1-84B8308CC45D}"/>
              </a:ext>
            </a:extLst>
          </p:cNvPr>
          <p:cNvSpPr/>
          <p:nvPr/>
        </p:nvSpPr>
        <p:spPr>
          <a:xfrm>
            <a:off x="199787" y="5351299"/>
            <a:ext cx="8860147" cy="225164"/>
          </a:xfrm>
          <a:prstGeom prst="rect">
            <a:avLst/>
          </a:prstGeom>
          <a:solidFill>
            <a:sysClr val="window" lastClr="FFFFFF"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4" name="Text 7">
            <a:extLst>
              <a:ext uri="{FF2B5EF4-FFF2-40B4-BE49-F238E27FC236}">
                <a16:creationId xmlns:a16="http://schemas.microsoft.com/office/drawing/2014/main" id="{62B67A9C-F4E3-C281-DB6F-0E40FD2B64D0}"/>
              </a:ext>
            </a:extLst>
          </p:cNvPr>
          <p:cNvSpPr/>
          <p:nvPr/>
        </p:nvSpPr>
        <p:spPr>
          <a:xfrm>
            <a:off x="3970419" y="5375638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-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5" name="Text 8">
            <a:extLst>
              <a:ext uri="{FF2B5EF4-FFF2-40B4-BE49-F238E27FC236}">
                <a16:creationId xmlns:a16="http://schemas.microsoft.com/office/drawing/2014/main" id="{B545C242-2AC2-91CF-1599-B3F4CA91412F}"/>
              </a:ext>
            </a:extLst>
          </p:cNvPr>
          <p:cNvSpPr/>
          <p:nvPr/>
        </p:nvSpPr>
        <p:spPr>
          <a:xfrm>
            <a:off x="5330866" y="5382170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50%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6" name="Text 9">
            <a:extLst>
              <a:ext uri="{FF2B5EF4-FFF2-40B4-BE49-F238E27FC236}">
                <a16:creationId xmlns:a16="http://schemas.microsoft.com/office/drawing/2014/main" id="{AA5F911F-CCB5-96F7-2E6C-7D933F7D76AE}"/>
              </a:ext>
            </a:extLst>
          </p:cNvPr>
          <p:cNvSpPr/>
          <p:nvPr/>
        </p:nvSpPr>
        <p:spPr>
          <a:xfrm>
            <a:off x="6577037" y="5382170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▶️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진행중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7" name="Text 8">
            <a:extLst>
              <a:ext uri="{FF2B5EF4-FFF2-40B4-BE49-F238E27FC236}">
                <a16:creationId xmlns:a16="http://schemas.microsoft.com/office/drawing/2014/main" id="{16D411D9-F6FB-7CCB-BE00-16DC2F0AE530}"/>
              </a:ext>
            </a:extLst>
          </p:cNvPr>
          <p:cNvSpPr/>
          <p:nvPr/>
        </p:nvSpPr>
        <p:spPr>
          <a:xfrm>
            <a:off x="8164839" y="5382170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상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8" name="Text 4">
            <a:extLst>
              <a:ext uri="{FF2B5EF4-FFF2-40B4-BE49-F238E27FC236}">
                <a16:creationId xmlns:a16="http://schemas.microsoft.com/office/drawing/2014/main" id="{534A4A23-D732-EE12-5EA4-44B5A4B91FF1}"/>
              </a:ext>
            </a:extLst>
          </p:cNvPr>
          <p:cNvSpPr/>
          <p:nvPr/>
        </p:nvSpPr>
        <p:spPr>
          <a:xfrm>
            <a:off x="2136210" y="5375962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DR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및 카카오 전환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9" name="Shape 3">
            <a:extLst>
              <a:ext uri="{FF2B5EF4-FFF2-40B4-BE49-F238E27FC236}">
                <a16:creationId xmlns:a16="http://schemas.microsoft.com/office/drawing/2014/main" id="{0BCF99A7-EF12-13FF-6277-C10E3C8E913C}"/>
              </a:ext>
            </a:extLst>
          </p:cNvPr>
          <p:cNvSpPr/>
          <p:nvPr/>
        </p:nvSpPr>
        <p:spPr>
          <a:xfrm>
            <a:off x="199787" y="5575371"/>
            <a:ext cx="8860147" cy="225164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0" name="Text 7">
            <a:extLst>
              <a:ext uri="{FF2B5EF4-FFF2-40B4-BE49-F238E27FC236}">
                <a16:creationId xmlns:a16="http://schemas.microsoft.com/office/drawing/2014/main" id="{5E01C09B-3699-80C9-5135-F000EADA185D}"/>
              </a:ext>
            </a:extLst>
          </p:cNvPr>
          <p:cNvSpPr/>
          <p:nvPr/>
        </p:nvSpPr>
        <p:spPr>
          <a:xfrm>
            <a:off x="3970419" y="5599712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2025.10.17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1" name="Text 8">
            <a:extLst>
              <a:ext uri="{FF2B5EF4-FFF2-40B4-BE49-F238E27FC236}">
                <a16:creationId xmlns:a16="http://schemas.microsoft.com/office/drawing/2014/main" id="{6F5867D1-8FA3-6E7A-500A-63B41A900E5E}"/>
              </a:ext>
            </a:extLst>
          </p:cNvPr>
          <p:cNvSpPr/>
          <p:nvPr/>
        </p:nvSpPr>
        <p:spPr>
          <a:xfrm>
            <a:off x="5330866" y="5606242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70%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2" name="Text 9">
            <a:extLst>
              <a:ext uri="{FF2B5EF4-FFF2-40B4-BE49-F238E27FC236}">
                <a16:creationId xmlns:a16="http://schemas.microsoft.com/office/drawing/2014/main" id="{B3C57CDC-1D88-8C4E-307E-F9F4210DF2B1}"/>
              </a:ext>
            </a:extLst>
          </p:cNvPr>
          <p:cNvSpPr/>
          <p:nvPr/>
        </p:nvSpPr>
        <p:spPr>
          <a:xfrm>
            <a:off x="6577037" y="5606242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📋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테스트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3" name="Text 8">
            <a:extLst>
              <a:ext uri="{FF2B5EF4-FFF2-40B4-BE49-F238E27FC236}">
                <a16:creationId xmlns:a16="http://schemas.microsoft.com/office/drawing/2014/main" id="{B505910A-EBDE-9A7F-E9A5-C758F11999EF}"/>
              </a:ext>
            </a:extLst>
          </p:cNvPr>
          <p:cNvSpPr/>
          <p:nvPr/>
        </p:nvSpPr>
        <p:spPr>
          <a:xfrm>
            <a:off x="8164839" y="5606242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하</a:t>
            </a:r>
            <a:endParaRPr lang="en-US" altLang="ko-KR" sz="851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lnSpc>
                <a:spcPts val="1400"/>
              </a:lnSpc>
            </a:pP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4" name="Text 4">
            <a:extLst>
              <a:ext uri="{FF2B5EF4-FFF2-40B4-BE49-F238E27FC236}">
                <a16:creationId xmlns:a16="http://schemas.microsoft.com/office/drawing/2014/main" id="{C2115F22-A7AE-50D3-E5DD-C9420457EB16}"/>
              </a:ext>
            </a:extLst>
          </p:cNvPr>
          <p:cNvSpPr/>
          <p:nvPr/>
        </p:nvSpPr>
        <p:spPr>
          <a:xfrm>
            <a:off x="2136210" y="5600036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전환 이력 조회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5" name="Shape 3">
            <a:extLst>
              <a:ext uri="{FF2B5EF4-FFF2-40B4-BE49-F238E27FC236}">
                <a16:creationId xmlns:a16="http://schemas.microsoft.com/office/drawing/2014/main" id="{5CA0E1CC-2CE5-0F49-489A-55379061F941}"/>
              </a:ext>
            </a:extLst>
          </p:cNvPr>
          <p:cNvSpPr/>
          <p:nvPr/>
        </p:nvSpPr>
        <p:spPr>
          <a:xfrm>
            <a:off x="199787" y="5799445"/>
            <a:ext cx="8860147" cy="225164"/>
          </a:xfrm>
          <a:prstGeom prst="rect">
            <a:avLst/>
          </a:prstGeom>
          <a:solidFill>
            <a:sysClr val="window" lastClr="FFFFFF"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6" name="Text 7">
            <a:extLst>
              <a:ext uri="{FF2B5EF4-FFF2-40B4-BE49-F238E27FC236}">
                <a16:creationId xmlns:a16="http://schemas.microsoft.com/office/drawing/2014/main" id="{7999CDD9-1789-70C4-A6FC-1D9A752B1653}"/>
              </a:ext>
            </a:extLst>
          </p:cNvPr>
          <p:cNvSpPr/>
          <p:nvPr/>
        </p:nvSpPr>
        <p:spPr>
          <a:xfrm>
            <a:off x="3970419" y="5823785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2025.10.17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7" name="Text 8">
            <a:extLst>
              <a:ext uri="{FF2B5EF4-FFF2-40B4-BE49-F238E27FC236}">
                <a16:creationId xmlns:a16="http://schemas.microsoft.com/office/drawing/2014/main" id="{D019A4B0-D393-42A8-E88D-B63AF93BA435}"/>
              </a:ext>
            </a:extLst>
          </p:cNvPr>
          <p:cNvSpPr/>
          <p:nvPr/>
        </p:nvSpPr>
        <p:spPr>
          <a:xfrm>
            <a:off x="5330866" y="5830316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70%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8" name="Text 9">
            <a:extLst>
              <a:ext uri="{FF2B5EF4-FFF2-40B4-BE49-F238E27FC236}">
                <a16:creationId xmlns:a16="http://schemas.microsoft.com/office/drawing/2014/main" id="{C352FE5D-BB53-E5EC-A099-B9BEC44513CD}"/>
              </a:ext>
            </a:extLst>
          </p:cNvPr>
          <p:cNvSpPr/>
          <p:nvPr/>
        </p:nvSpPr>
        <p:spPr>
          <a:xfrm>
            <a:off x="6577037" y="5830316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📋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테스트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9" name="Text 8">
            <a:extLst>
              <a:ext uri="{FF2B5EF4-FFF2-40B4-BE49-F238E27FC236}">
                <a16:creationId xmlns:a16="http://schemas.microsoft.com/office/drawing/2014/main" id="{8AAE8F63-564F-ADE6-40F3-4AD2C0505D91}"/>
              </a:ext>
            </a:extLst>
          </p:cNvPr>
          <p:cNvSpPr/>
          <p:nvPr/>
        </p:nvSpPr>
        <p:spPr>
          <a:xfrm>
            <a:off x="8164839" y="5830316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중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0" name="Text 4">
            <a:extLst>
              <a:ext uri="{FF2B5EF4-FFF2-40B4-BE49-F238E27FC236}">
                <a16:creationId xmlns:a16="http://schemas.microsoft.com/office/drawing/2014/main" id="{C9A00F02-A793-5AFE-F7DB-E5F08368CAC8}"/>
              </a:ext>
            </a:extLst>
          </p:cNvPr>
          <p:cNvSpPr/>
          <p:nvPr/>
        </p:nvSpPr>
        <p:spPr>
          <a:xfrm>
            <a:off x="2136210" y="5824109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전자 인수도증 보정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1" name="Shape 3">
            <a:extLst>
              <a:ext uri="{FF2B5EF4-FFF2-40B4-BE49-F238E27FC236}">
                <a16:creationId xmlns:a16="http://schemas.microsoft.com/office/drawing/2014/main" id="{7EC1F3B4-B818-95DC-93A3-EED0AA3C3704}"/>
              </a:ext>
            </a:extLst>
          </p:cNvPr>
          <p:cNvSpPr/>
          <p:nvPr/>
        </p:nvSpPr>
        <p:spPr>
          <a:xfrm>
            <a:off x="199787" y="6044785"/>
            <a:ext cx="8860147" cy="220728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2" name="Text 7">
            <a:extLst>
              <a:ext uri="{FF2B5EF4-FFF2-40B4-BE49-F238E27FC236}">
                <a16:creationId xmlns:a16="http://schemas.microsoft.com/office/drawing/2014/main" id="{298E1883-705A-BCA8-708A-46B0653A5AC2}"/>
              </a:ext>
            </a:extLst>
          </p:cNvPr>
          <p:cNvSpPr/>
          <p:nvPr/>
        </p:nvSpPr>
        <p:spPr>
          <a:xfrm>
            <a:off x="3970419" y="6068696"/>
            <a:ext cx="1352827" cy="177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2025.10.17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3" name="Text 8">
            <a:extLst>
              <a:ext uri="{FF2B5EF4-FFF2-40B4-BE49-F238E27FC236}">
                <a16:creationId xmlns:a16="http://schemas.microsoft.com/office/drawing/2014/main" id="{D469E935-9D98-74B1-82E7-10D514DD1BEB}"/>
              </a:ext>
            </a:extLst>
          </p:cNvPr>
          <p:cNvSpPr/>
          <p:nvPr/>
        </p:nvSpPr>
        <p:spPr>
          <a:xfrm>
            <a:off x="5330866" y="6075226"/>
            <a:ext cx="844422" cy="177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70%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4" name="Text 9">
            <a:extLst>
              <a:ext uri="{FF2B5EF4-FFF2-40B4-BE49-F238E27FC236}">
                <a16:creationId xmlns:a16="http://schemas.microsoft.com/office/drawing/2014/main" id="{0245CDE4-8551-DBD9-3F4F-CC2590E2597A}"/>
              </a:ext>
            </a:extLst>
          </p:cNvPr>
          <p:cNvSpPr/>
          <p:nvPr/>
        </p:nvSpPr>
        <p:spPr>
          <a:xfrm>
            <a:off x="6577037" y="6075226"/>
            <a:ext cx="1355630" cy="177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📋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테스트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5" name="Text 8">
            <a:extLst>
              <a:ext uri="{FF2B5EF4-FFF2-40B4-BE49-F238E27FC236}">
                <a16:creationId xmlns:a16="http://schemas.microsoft.com/office/drawing/2014/main" id="{61EE6F5B-00E9-C44D-42B7-37254F780085}"/>
              </a:ext>
            </a:extLst>
          </p:cNvPr>
          <p:cNvSpPr/>
          <p:nvPr/>
        </p:nvSpPr>
        <p:spPr>
          <a:xfrm>
            <a:off x="8164839" y="6075226"/>
            <a:ext cx="844422" cy="177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하</a:t>
            </a:r>
            <a:endParaRPr lang="en-US" altLang="ko-KR" sz="851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lnSpc>
                <a:spcPts val="1400"/>
              </a:lnSpc>
            </a:pP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6" name="Text 4">
            <a:extLst>
              <a:ext uri="{FF2B5EF4-FFF2-40B4-BE49-F238E27FC236}">
                <a16:creationId xmlns:a16="http://schemas.microsoft.com/office/drawing/2014/main" id="{2EC29106-A9B2-0F88-9278-60715F4721AF}"/>
              </a:ext>
            </a:extLst>
          </p:cNvPr>
          <p:cNvSpPr/>
          <p:nvPr/>
        </p:nvSpPr>
        <p:spPr>
          <a:xfrm>
            <a:off x="2136210" y="6069020"/>
            <a:ext cx="1355630" cy="17787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보정 이력 조회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7" name="Text 4">
            <a:extLst>
              <a:ext uri="{FF2B5EF4-FFF2-40B4-BE49-F238E27FC236}">
                <a16:creationId xmlns:a16="http://schemas.microsoft.com/office/drawing/2014/main" id="{9410A757-6618-4F4A-770B-844339098980}"/>
              </a:ext>
            </a:extLst>
          </p:cNvPr>
          <p:cNvSpPr/>
          <p:nvPr/>
        </p:nvSpPr>
        <p:spPr>
          <a:xfrm>
            <a:off x="490839" y="1557426"/>
            <a:ext cx="589007" cy="19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1100" b="1" dirty="0">
                <a:solidFill>
                  <a:srgbClr val="16161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구분</a:t>
            </a:r>
            <a:endParaRPr lang="en-US" sz="1100" b="1" dirty="0">
              <a:solidFill>
                <a:prstClr val="black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8" name="Text 4">
            <a:extLst>
              <a:ext uri="{FF2B5EF4-FFF2-40B4-BE49-F238E27FC236}">
                <a16:creationId xmlns:a16="http://schemas.microsoft.com/office/drawing/2014/main" id="{04B74D41-6407-98AC-598E-AC4EE3A33C24}"/>
              </a:ext>
            </a:extLst>
          </p:cNvPr>
          <p:cNvSpPr/>
          <p:nvPr/>
        </p:nvSpPr>
        <p:spPr>
          <a:xfrm>
            <a:off x="498459" y="5368839"/>
            <a:ext cx="589007" cy="19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DR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 대응 카카오 백업 시스템 전환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9" name="Text 4">
            <a:extLst>
              <a:ext uri="{FF2B5EF4-FFF2-40B4-BE49-F238E27FC236}">
                <a16:creationId xmlns:a16="http://schemas.microsoft.com/office/drawing/2014/main" id="{FC713DEA-526E-FF39-CE5B-C5317DE75AD3}"/>
              </a:ext>
            </a:extLst>
          </p:cNvPr>
          <p:cNvSpPr/>
          <p:nvPr/>
        </p:nvSpPr>
        <p:spPr>
          <a:xfrm>
            <a:off x="498459" y="5816986"/>
            <a:ext cx="589007" cy="19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전자 인수도증 보정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0" name="Text 1">
            <a:extLst>
              <a:ext uri="{FF2B5EF4-FFF2-40B4-BE49-F238E27FC236}">
                <a16:creationId xmlns:a16="http://schemas.microsoft.com/office/drawing/2014/main" id="{C5D2DCA1-13EE-E6FF-14FF-45983F9F1C57}"/>
              </a:ext>
            </a:extLst>
          </p:cNvPr>
          <p:cNvSpPr/>
          <p:nvPr/>
        </p:nvSpPr>
        <p:spPr>
          <a:xfrm>
            <a:off x="199802" y="1351634"/>
            <a:ext cx="1960419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 dirty="0">
                <a:solidFill>
                  <a:srgbClr val="16161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◈ 전체 진척률: 65% (2025.10.24 기준)</a:t>
            </a:r>
            <a:endParaRPr lang="en-US" sz="851" dirty="0">
              <a:solidFill>
                <a:prstClr val="black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1" name="Shape 3">
            <a:extLst>
              <a:ext uri="{FF2B5EF4-FFF2-40B4-BE49-F238E27FC236}">
                <a16:creationId xmlns:a16="http://schemas.microsoft.com/office/drawing/2014/main" id="{D4C3C5B4-89A4-8524-A909-3B930D2FD4C7}"/>
              </a:ext>
            </a:extLst>
          </p:cNvPr>
          <p:cNvSpPr/>
          <p:nvPr/>
        </p:nvSpPr>
        <p:spPr>
          <a:xfrm>
            <a:off x="199787" y="2889019"/>
            <a:ext cx="8860147" cy="225164"/>
          </a:xfrm>
          <a:prstGeom prst="rect">
            <a:avLst/>
          </a:prstGeom>
          <a:solidFill>
            <a:sysClr val="window" lastClr="FFFFFF">
              <a:lumMod val="85000"/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2" name="Text 7">
            <a:extLst>
              <a:ext uri="{FF2B5EF4-FFF2-40B4-BE49-F238E27FC236}">
                <a16:creationId xmlns:a16="http://schemas.microsoft.com/office/drawing/2014/main" id="{AAFFFF64-9662-FAFD-FACC-1CA1A78AF392}"/>
              </a:ext>
            </a:extLst>
          </p:cNvPr>
          <p:cNvSpPr/>
          <p:nvPr/>
        </p:nvSpPr>
        <p:spPr>
          <a:xfrm>
            <a:off x="3970419" y="2913360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-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3" name="Text 8">
            <a:extLst>
              <a:ext uri="{FF2B5EF4-FFF2-40B4-BE49-F238E27FC236}">
                <a16:creationId xmlns:a16="http://schemas.microsoft.com/office/drawing/2014/main" id="{FBB91685-8596-5211-55CF-4054C59C59E5}"/>
              </a:ext>
            </a:extLst>
          </p:cNvPr>
          <p:cNvSpPr/>
          <p:nvPr/>
        </p:nvSpPr>
        <p:spPr>
          <a:xfrm>
            <a:off x="5330866" y="2919890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40%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4" name="Text 9">
            <a:extLst>
              <a:ext uri="{FF2B5EF4-FFF2-40B4-BE49-F238E27FC236}">
                <a16:creationId xmlns:a16="http://schemas.microsoft.com/office/drawing/2014/main" id="{44B8AC6C-E82F-D237-F6FA-A451BE665468}"/>
              </a:ext>
            </a:extLst>
          </p:cNvPr>
          <p:cNvSpPr/>
          <p:nvPr/>
        </p:nvSpPr>
        <p:spPr>
          <a:xfrm>
            <a:off x="6577037" y="2919890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▶️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5" name="Text 8">
            <a:extLst>
              <a:ext uri="{FF2B5EF4-FFF2-40B4-BE49-F238E27FC236}">
                <a16:creationId xmlns:a16="http://schemas.microsoft.com/office/drawing/2014/main" id="{645984A9-CE95-F5BF-E043-DF231E931317}"/>
              </a:ext>
            </a:extLst>
          </p:cNvPr>
          <p:cNvSpPr/>
          <p:nvPr/>
        </p:nvSpPr>
        <p:spPr>
          <a:xfrm>
            <a:off x="8164839" y="2919890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상</a:t>
            </a:r>
            <a:endParaRPr lang="en-US" altLang="ko-KR" sz="851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  <a:p>
            <a:pPr>
              <a:lnSpc>
                <a:spcPts val="1400"/>
              </a:lnSpc>
            </a:pP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6" name="Text 4">
            <a:extLst>
              <a:ext uri="{FF2B5EF4-FFF2-40B4-BE49-F238E27FC236}">
                <a16:creationId xmlns:a16="http://schemas.microsoft.com/office/drawing/2014/main" id="{1116870C-4C27-20E6-FA1E-6BCA478FF1CF}"/>
              </a:ext>
            </a:extLst>
          </p:cNvPr>
          <p:cNvSpPr/>
          <p:nvPr/>
        </p:nvSpPr>
        <p:spPr>
          <a:xfrm>
            <a:off x="2136210" y="2913684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범위 관리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7" name="Text 4">
            <a:extLst>
              <a:ext uri="{FF2B5EF4-FFF2-40B4-BE49-F238E27FC236}">
                <a16:creationId xmlns:a16="http://schemas.microsoft.com/office/drawing/2014/main" id="{B84DF79B-CB58-BFDF-91D6-4FDF20FA6938}"/>
              </a:ext>
            </a:extLst>
          </p:cNvPr>
          <p:cNvSpPr/>
          <p:nvPr/>
        </p:nvSpPr>
        <p:spPr>
          <a:xfrm>
            <a:off x="2136210" y="3353881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AI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기반 민원 분류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8" name="Text 4">
            <a:extLst>
              <a:ext uri="{FF2B5EF4-FFF2-40B4-BE49-F238E27FC236}">
                <a16:creationId xmlns:a16="http://schemas.microsoft.com/office/drawing/2014/main" id="{EC620E7C-B6CA-08A1-CFCC-EAF99D103569}"/>
              </a:ext>
            </a:extLst>
          </p:cNvPr>
          <p:cNvSpPr/>
          <p:nvPr/>
        </p:nvSpPr>
        <p:spPr>
          <a:xfrm>
            <a:off x="498459" y="3349490"/>
            <a:ext cx="589007" cy="19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민원 관리 시스템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09" name="Text 4">
            <a:extLst>
              <a:ext uri="{FF2B5EF4-FFF2-40B4-BE49-F238E27FC236}">
                <a16:creationId xmlns:a16="http://schemas.microsoft.com/office/drawing/2014/main" id="{DCC7E8B1-0282-444B-4A45-01236CB98918}"/>
              </a:ext>
            </a:extLst>
          </p:cNvPr>
          <p:cNvSpPr/>
          <p:nvPr/>
        </p:nvSpPr>
        <p:spPr>
          <a:xfrm>
            <a:off x="498459" y="2901267"/>
            <a:ext cx="589007" cy="19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회원 관리 시스템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0" name="Shape 3">
            <a:extLst>
              <a:ext uri="{FF2B5EF4-FFF2-40B4-BE49-F238E27FC236}">
                <a16:creationId xmlns:a16="http://schemas.microsoft.com/office/drawing/2014/main" id="{36363451-A376-0F53-B750-79A532A544C7}"/>
              </a:ext>
            </a:extLst>
          </p:cNvPr>
          <p:cNvSpPr/>
          <p:nvPr/>
        </p:nvSpPr>
        <p:spPr>
          <a:xfrm>
            <a:off x="199786" y="3568167"/>
            <a:ext cx="8860147" cy="225164"/>
          </a:xfrm>
          <a:prstGeom prst="rect">
            <a:avLst/>
          </a:prstGeom>
          <a:solidFill>
            <a:sysClr val="window" lastClr="FFFFFF"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1" name="Text 7">
            <a:extLst>
              <a:ext uri="{FF2B5EF4-FFF2-40B4-BE49-F238E27FC236}">
                <a16:creationId xmlns:a16="http://schemas.microsoft.com/office/drawing/2014/main" id="{60549211-E4BF-2946-9B0B-895A6672AA4E}"/>
              </a:ext>
            </a:extLst>
          </p:cNvPr>
          <p:cNvSpPr/>
          <p:nvPr/>
        </p:nvSpPr>
        <p:spPr>
          <a:xfrm>
            <a:off x="3970419" y="3592406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-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2" name="Text 8">
            <a:extLst>
              <a:ext uri="{FF2B5EF4-FFF2-40B4-BE49-F238E27FC236}">
                <a16:creationId xmlns:a16="http://schemas.microsoft.com/office/drawing/2014/main" id="{D552CFE6-2D7D-C41A-323A-5003B589EE8F}"/>
              </a:ext>
            </a:extLst>
          </p:cNvPr>
          <p:cNvSpPr/>
          <p:nvPr/>
        </p:nvSpPr>
        <p:spPr>
          <a:xfrm>
            <a:off x="5330866" y="3598937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55%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3" name="Text 9">
            <a:extLst>
              <a:ext uri="{FF2B5EF4-FFF2-40B4-BE49-F238E27FC236}">
                <a16:creationId xmlns:a16="http://schemas.microsoft.com/office/drawing/2014/main" id="{0F569188-1271-788B-27E8-F74937321908}"/>
              </a:ext>
            </a:extLst>
          </p:cNvPr>
          <p:cNvSpPr/>
          <p:nvPr/>
        </p:nvSpPr>
        <p:spPr>
          <a:xfrm>
            <a:off x="6577037" y="3598937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▶️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진행 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4" name="Text 8">
            <a:extLst>
              <a:ext uri="{FF2B5EF4-FFF2-40B4-BE49-F238E27FC236}">
                <a16:creationId xmlns:a16="http://schemas.microsoft.com/office/drawing/2014/main" id="{177069CF-FD90-B2A6-B52F-39E6B2706B71}"/>
              </a:ext>
            </a:extLst>
          </p:cNvPr>
          <p:cNvSpPr/>
          <p:nvPr/>
        </p:nvSpPr>
        <p:spPr>
          <a:xfrm>
            <a:off x="8164839" y="3598937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중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5" name="Text 4">
            <a:extLst>
              <a:ext uri="{FF2B5EF4-FFF2-40B4-BE49-F238E27FC236}">
                <a16:creationId xmlns:a16="http://schemas.microsoft.com/office/drawing/2014/main" id="{C66D1E93-3180-1E88-04E1-9DD989B33C64}"/>
              </a:ext>
            </a:extLst>
          </p:cNvPr>
          <p:cNvSpPr/>
          <p:nvPr/>
        </p:nvSpPr>
        <p:spPr>
          <a:xfrm>
            <a:off x="2136210" y="3592730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6" name="Text 4">
            <a:extLst>
              <a:ext uri="{FF2B5EF4-FFF2-40B4-BE49-F238E27FC236}">
                <a16:creationId xmlns:a16="http://schemas.microsoft.com/office/drawing/2014/main" id="{9C034846-8ADC-AF56-090B-FD30EB4F52FE}"/>
              </a:ext>
            </a:extLst>
          </p:cNvPr>
          <p:cNvSpPr/>
          <p:nvPr/>
        </p:nvSpPr>
        <p:spPr>
          <a:xfrm>
            <a:off x="2136210" y="3584628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민원 처리 워크플로우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및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리포팅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7" name="Text 4">
            <a:extLst>
              <a:ext uri="{FF2B5EF4-FFF2-40B4-BE49-F238E27FC236}">
                <a16:creationId xmlns:a16="http://schemas.microsoft.com/office/drawing/2014/main" id="{3491E5A1-140B-4168-763D-2249A12C159F}"/>
              </a:ext>
            </a:extLst>
          </p:cNvPr>
          <p:cNvSpPr/>
          <p:nvPr/>
        </p:nvSpPr>
        <p:spPr>
          <a:xfrm>
            <a:off x="498459" y="3580236"/>
            <a:ext cx="589007" cy="19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8" name="Shape 3">
            <a:extLst>
              <a:ext uri="{FF2B5EF4-FFF2-40B4-BE49-F238E27FC236}">
                <a16:creationId xmlns:a16="http://schemas.microsoft.com/office/drawing/2014/main" id="{6C8CEF1B-98BC-4577-DE4B-A05E4EB34429}"/>
              </a:ext>
            </a:extLst>
          </p:cNvPr>
          <p:cNvSpPr/>
          <p:nvPr/>
        </p:nvSpPr>
        <p:spPr>
          <a:xfrm>
            <a:off x="199786" y="6283831"/>
            <a:ext cx="8860147" cy="225164"/>
          </a:xfrm>
          <a:prstGeom prst="rect">
            <a:avLst/>
          </a:prstGeom>
          <a:solidFill>
            <a:sysClr val="window" lastClr="FFFFFF">
              <a:alpha val="50000"/>
            </a:sysClr>
          </a:solidFill>
          <a:ln>
            <a:noFill/>
          </a:ln>
          <a:effectLst/>
        </p:spPr>
        <p:txBody>
          <a:bodyPr/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0" cap="none" spc="0" normalizeH="0" baseline="0" noProof="0">
              <a:ln>
                <a:noFill/>
              </a:ln>
              <a:solidFill>
                <a:srgbClr val="38465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9" name="Text 7">
            <a:extLst>
              <a:ext uri="{FF2B5EF4-FFF2-40B4-BE49-F238E27FC236}">
                <a16:creationId xmlns:a16="http://schemas.microsoft.com/office/drawing/2014/main" id="{0255533A-21C9-005D-E7E6-13B71E23C788}"/>
              </a:ext>
            </a:extLst>
          </p:cNvPr>
          <p:cNvSpPr/>
          <p:nvPr/>
        </p:nvSpPr>
        <p:spPr>
          <a:xfrm>
            <a:off x="3970419" y="6308172"/>
            <a:ext cx="1352827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- 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0" name="Text 8">
            <a:extLst>
              <a:ext uri="{FF2B5EF4-FFF2-40B4-BE49-F238E27FC236}">
                <a16:creationId xmlns:a16="http://schemas.microsoft.com/office/drawing/2014/main" id="{9A49007A-9093-7D90-54BC-280AB6530BC3}"/>
              </a:ext>
            </a:extLst>
          </p:cNvPr>
          <p:cNvSpPr/>
          <p:nvPr/>
        </p:nvSpPr>
        <p:spPr>
          <a:xfrm>
            <a:off x="5330866" y="6314702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40%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1" name="Text 9">
            <a:extLst>
              <a:ext uri="{FF2B5EF4-FFF2-40B4-BE49-F238E27FC236}">
                <a16:creationId xmlns:a16="http://schemas.microsoft.com/office/drawing/2014/main" id="{7732CF0B-1D93-DA20-E5D9-1A725E9A519D}"/>
              </a:ext>
            </a:extLst>
          </p:cNvPr>
          <p:cNvSpPr/>
          <p:nvPr/>
        </p:nvSpPr>
        <p:spPr>
          <a:xfrm>
            <a:off x="6577037" y="6314702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▶️</a:t>
            </a: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 진행중</a:t>
            </a:r>
            <a:endParaRPr lang="en-US" altLang="ko-KR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2" name="Text 8">
            <a:extLst>
              <a:ext uri="{FF2B5EF4-FFF2-40B4-BE49-F238E27FC236}">
                <a16:creationId xmlns:a16="http://schemas.microsoft.com/office/drawing/2014/main" id="{5AA65C2C-6FC2-5909-A16A-A0F791E6A839}"/>
              </a:ext>
            </a:extLst>
          </p:cNvPr>
          <p:cNvSpPr/>
          <p:nvPr/>
        </p:nvSpPr>
        <p:spPr>
          <a:xfrm>
            <a:off x="8164837" y="6314702"/>
            <a:ext cx="844422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Inter" pitchFamily="34" charset="-120"/>
              </a:rPr>
              <a:t>중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3" name="Text 4">
            <a:extLst>
              <a:ext uri="{FF2B5EF4-FFF2-40B4-BE49-F238E27FC236}">
                <a16:creationId xmlns:a16="http://schemas.microsoft.com/office/drawing/2014/main" id="{43CC56ED-D4AD-937C-C28B-A9C10487F3D0}"/>
              </a:ext>
            </a:extLst>
          </p:cNvPr>
          <p:cNvSpPr/>
          <p:nvPr/>
        </p:nvSpPr>
        <p:spPr>
          <a:xfrm>
            <a:off x="2136209" y="6308496"/>
            <a:ext cx="1355630" cy="18145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UI/UX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 개선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4" name="Text 4">
            <a:extLst>
              <a:ext uri="{FF2B5EF4-FFF2-40B4-BE49-F238E27FC236}">
                <a16:creationId xmlns:a16="http://schemas.microsoft.com/office/drawing/2014/main" id="{9CD9F840-CA87-511D-C7E7-FDACDAC67612}"/>
              </a:ext>
            </a:extLst>
          </p:cNvPr>
          <p:cNvSpPr/>
          <p:nvPr/>
        </p:nvSpPr>
        <p:spPr>
          <a:xfrm>
            <a:off x="498458" y="6301372"/>
            <a:ext cx="589007" cy="199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400"/>
              </a:lnSpc>
            </a:pPr>
            <a:r>
              <a:rPr lang="en-US" altLang="ko-KR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UI/UX </a:t>
            </a:r>
            <a:r>
              <a:rPr lang="ko-KR" altLang="en-US" sz="851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개선</a:t>
            </a:r>
            <a:endParaRPr lang="en-US" sz="851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492018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A87E46-D41D-C85C-1DD6-514E5122F8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5C72B7A8-5810-A3B4-82D5-AF615D2DBC2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5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7236A5F4-0034-BEFC-6FB1-AD5EDD2BFD75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7437DF2C-1D56-6363-5469-A1F4280530CE}"/>
              </a:ext>
            </a:extLst>
          </p:cNvPr>
          <p:cNvSpPr/>
          <p:nvPr/>
        </p:nvSpPr>
        <p:spPr>
          <a:xfrm>
            <a:off x="5623438" y="5362733"/>
            <a:ext cx="3267868" cy="1085349"/>
          </a:xfrm>
          <a:prstGeom prst="roundRect">
            <a:avLst>
              <a:gd name="adj" fmla="val 3772"/>
            </a:avLst>
          </a:prstGeom>
          <a:noFill/>
          <a:ln w="1905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" name="Shape 5">
            <a:extLst>
              <a:ext uri="{FF2B5EF4-FFF2-40B4-BE49-F238E27FC236}">
                <a16:creationId xmlns:a16="http://schemas.microsoft.com/office/drawing/2014/main" id="{5741D931-5D84-8231-EE4A-321FD7F5040D}"/>
              </a:ext>
            </a:extLst>
          </p:cNvPr>
          <p:cNvSpPr/>
          <p:nvPr/>
        </p:nvSpPr>
        <p:spPr>
          <a:xfrm>
            <a:off x="5631946" y="5361721"/>
            <a:ext cx="3260277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" name="Shape 8">
            <a:extLst>
              <a:ext uri="{FF2B5EF4-FFF2-40B4-BE49-F238E27FC236}">
                <a16:creationId xmlns:a16="http://schemas.microsoft.com/office/drawing/2014/main" id="{1D12DAF5-400E-1A24-6E1A-5280B5B28007}"/>
              </a:ext>
            </a:extLst>
          </p:cNvPr>
          <p:cNvSpPr/>
          <p:nvPr/>
        </p:nvSpPr>
        <p:spPr>
          <a:xfrm>
            <a:off x="5623439" y="5724685"/>
            <a:ext cx="3267868" cy="362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7" name="Shape 5">
            <a:extLst>
              <a:ext uri="{FF2B5EF4-FFF2-40B4-BE49-F238E27FC236}">
                <a16:creationId xmlns:a16="http://schemas.microsoft.com/office/drawing/2014/main" id="{D7B7BFBC-8702-BC31-E4C1-1C3CCC27DFDB}"/>
              </a:ext>
            </a:extLst>
          </p:cNvPr>
          <p:cNvSpPr/>
          <p:nvPr/>
        </p:nvSpPr>
        <p:spPr>
          <a:xfrm>
            <a:off x="5631946" y="6086637"/>
            <a:ext cx="3260277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3" name="Text 3">
            <a:extLst>
              <a:ext uri="{FF2B5EF4-FFF2-40B4-BE49-F238E27FC236}">
                <a16:creationId xmlns:a16="http://schemas.microsoft.com/office/drawing/2014/main" id="{D8962044-1C87-8E38-3034-56E0C30E3E90}"/>
              </a:ext>
            </a:extLst>
          </p:cNvPr>
          <p:cNvSpPr/>
          <p:nvPr/>
        </p:nvSpPr>
        <p:spPr>
          <a:xfrm>
            <a:off x="5723148" y="5361721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Language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5" name="Text 3">
            <a:extLst>
              <a:ext uri="{FF2B5EF4-FFF2-40B4-BE49-F238E27FC236}">
                <a16:creationId xmlns:a16="http://schemas.microsoft.com/office/drawing/2014/main" id="{3AD991B5-D503-8314-8962-8457B240F649}"/>
              </a:ext>
            </a:extLst>
          </p:cNvPr>
          <p:cNvSpPr/>
          <p:nvPr/>
        </p:nvSpPr>
        <p:spPr>
          <a:xfrm>
            <a:off x="7901674" y="5354856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Java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35FC244A-1810-2477-73A2-590C6DF5F7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388009" y="5407469"/>
            <a:ext cx="256845" cy="256845"/>
          </a:xfrm>
          <a:prstGeom prst="rect">
            <a:avLst/>
          </a:prstGeom>
        </p:spPr>
      </p:pic>
      <p:sp>
        <p:nvSpPr>
          <p:cNvPr id="40" name="Text 3">
            <a:extLst>
              <a:ext uri="{FF2B5EF4-FFF2-40B4-BE49-F238E27FC236}">
                <a16:creationId xmlns:a16="http://schemas.microsoft.com/office/drawing/2014/main" id="{FD72B198-3F25-7DB8-B90E-ACD097247EB9}"/>
              </a:ext>
            </a:extLst>
          </p:cNvPr>
          <p:cNvSpPr/>
          <p:nvPr/>
        </p:nvSpPr>
        <p:spPr>
          <a:xfrm>
            <a:off x="5723148" y="5723860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Framework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1" name="Text 3">
            <a:extLst>
              <a:ext uri="{FF2B5EF4-FFF2-40B4-BE49-F238E27FC236}">
                <a16:creationId xmlns:a16="http://schemas.microsoft.com/office/drawing/2014/main" id="{640A6A87-DA4B-03FB-6CD3-355F459220A7}"/>
              </a:ext>
            </a:extLst>
          </p:cNvPr>
          <p:cNvSpPr/>
          <p:nvPr/>
        </p:nvSpPr>
        <p:spPr>
          <a:xfrm>
            <a:off x="7527256" y="5723860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Spring Boot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2" name="Picture 2" descr="Icon Spring Framework Svg Spring Framework Log Spring Boot Logo Vector Art  Looking Stock">
            <a:extLst>
              <a:ext uri="{FF2B5EF4-FFF2-40B4-BE49-F238E27FC236}">
                <a16:creationId xmlns:a16="http://schemas.microsoft.com/office/drawing/2014/main" id="{9239D8F1-D892-A5B5-4075-140FE2589F3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308" y="5786257"/>
            <a:ext cx="546438" cy="2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5" name="Text 3">
            <a:extLst>
              <a:ext uri="{FF2B5EF4-FFF2-40B4-BE49-F238E27FC236}">
                <a16:creationId xmlns:a16="http://schemas.microsoft.com/office/drawing/2014/main" id="{7A87D8CB-9041-E16A-CFC1-26FA3136F007}"/>
              </a:ext>
            </a:extLst>
          </p:cNvPr>
          <p:cNvSpPr/>
          <p:nvPr/>
        </p:nvSpPr>
        <p:spPr>
          <a:xfrm>
            <a:off x="5723148" y="6086013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Database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46" name="Text 3">
            <a:extLst>
              <a:ext uri="{FF2B5EF4-FFF2-40B4-BE49-F238E27FC236}">
                <a16:creationId xmlns:a16="http://schemas.microsoft.com/office/drawing/2014/main" id="{9F7230D5-3A96-76E1-75EA-B0360498059D}"/>
              </a:ext>
            </a:extLst>
          </p:cNvPr>
          <p:cNvSpPr/>
          <p:nvPr/>
        </p:nvSpPr>
        <p:spPr>
          <a:xfrm>
            <a:off x="7707408" y="6086013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MariaDB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7" name="Picture 6">
            <a:extLst>
              <a:ext uri="{FF2B5EF4-FFF2-40B4-BE49-F238E27FC236}">
                <a16:creationId xmlns:a16="http://schemas.microsoft.com/office/drawing/2014/main" id="{07E7B047-14CA-1054-C8FE-67746B3278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8308" y="6142238"/>
            <a:ext cx="468404" cy="2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Shape 2">
            <a:extLst>
              <a:ext uri="{FF2B5EF4-FFF2-40B4-BE49-F238E27FC236}">
                <a16:creationId xmlns:a16="http://schemas.microsoft.com/office/drawing/2014/main" id="{46189701-0526-9EB3-96D0-A11EACFDA331}"/>
              </a:ext>
            </a:extLst>
          </p:cNvPr>
          <p:cNvSpPr/>
          <p:nvPr/>
        </p:nvSpPr>
        <p:spPr>
          <a:xfrm>
            <a:off x="5638679" y="1506732"/>
            <a:ext cx="3304362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49" name="Image 0" descr="preencoded.png">
            <a:extLst>
              <a:ext uri="{FF2B5EF4-FFF2-40B4-BE49-F238E27FC236}">
                <a16:creationId xmlns:a16="http://schemas.microsoft.com/office/drawing/2014/main" id="{E2531E76-4444-E79D-84C6-EEFBE87278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438" y="1506732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0" name="Text 3">
            <a:extLst>
              <a:ext uri="{FF2B5EF4-FFF2-40B4-BE49-F238E27FC236}">
                <a16:creationId xmlns:a16="http://schemas.microsoft.com/office/drawing/2014/main" id="{725EBC32-7389-F25E-C130-08549CB3F484}"/>
              </a:ext>
            </a:extLst>
          </p:cNvPr>
          <p:cNvSpPr/>
          <p:nvPr/>
        </p:nvSpPr>
        <p:spPr>
          <a:xfrm>
            <a:off x="5753333" y="1575020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서명 검증을 통한 회원 식별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1" name="Text 4">
            <a:extLst>
              <a:ext uri="{FF2B5EF4-FFF2-40B4-BE49-F238E27FC236}">
                <a16:creationId xmlns:a16="http://schemas.microsoft.com/office/drawing/2014/main" id="{4461F8C3-ED28-A5EA-DA85-A095AC39DA32}"/>
              </a:ext>
            </a:extLst>
          </p:cNvPr>
          <p:cNvSpPr/>
          <p:nvPr/>
        </p:nvSpPr>
        <p:spPr>
          <a:xfrm>
            <a:off x="5753334" y="1814216"/>
            <a:ext cx="3244616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인증 토큰의 자동 재발급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,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서명 검증을 통해 정확한 회원을 식별합니다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2" name="Shape 2">
            <a:extLst>
              <a:ext uri="{FF2B5EF4-FFF2-40B4-BE49-F238E27FC236}">
                <a16:creationId xmlns:a16="http://schemas.microsoft.com/office/drawing/2014/main" id="{857DDAE3-CD88-3F46-6D60-C5F2FB8FD132}"/>
              </a:ext>
            </a:extLst>
          </p:cNvPr>
          <p:cNvSpPr/>
          <p:nvPr/>
        </p:nvSpPr>
        <p:spPr>
          <a:xfrm>
            <a:off x="5638679" y="2288112"/>
            <a:ext cx="3304362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3" name="Image 0" descr="preencoded.png">
            <a:extLst>
              <a:ext uri="{FF2B5EF4-FFF2-40B4-BE49-F238E27FC236}">
                <a16:creationId xmlns:a16="http://schemas.microsoft.com/office/drawing/2014/main" id="{811D252C-68C9-7FCA-2A89-712B87E3A7A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438" y="2288112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4" name="Text 3">
            <a:extLst>
              <a:ext uri="{FF2B5EF4-FFF2-40B4-BE49-F238E27FC236}">
                <a16:creationId xmlns:a16="http://schemas.microsoft.com/office/drawing/2014/main" id="{62ACEB59-EF79-DC7B-9082-4DBEB547203C}"/>
              </a:ext>
            </a:extLst>
          </p:cNvPr>
          <p:cNvSpPr/>
          <p:nvPr/>
        </p:nvSpPr>
        <p:spPr>
          <a:xfrm>
            <a:off x="5753333" y="2356400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세분화된 권한 제어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5" name="Text 4">
            <a:extLst>
              <a:ext uri="{FF2B5EF4-FFF2-40B4-BE49-F238E27FC236}">
                <a16:creationId xmlns:a16="http://schemas.microsoft.com/office/drawing/2014/main" id="{E988E3DD-AD61-9672-B305-F52D152BEBD1}"/>
              </a:ext>
            </a:extLst>
          </p:cNvPr>
          <p:cNvSpPr/>
          <p:nvPr/>
        </p:nvSpPr>
        <p:spPr>
          <a:xfrm>
            <a:off x="5753334" y="2595596"/>
            <a:ext cx="3061412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역할</a:t>
            </a: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, </a:t>
            </a:r>
            <a:r>
              <a:rPr lang="ko-KR" alt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권한 범위 기반의 세분화된 권한 제어를 통해 악의적인 접근을 막습니다</a:t>
            </a: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6" name="Shape 2">
            <a:extLst>
              <a:ext uri="{FF2B5EF4-FFF2-40B4-BE49-F238E27FC236}">
                <a16:creationId xmlns:a16="http://schemas.microsoft.com/office/drawing/2014/main" id="{3A953BD1-3D98-3749-EFE4-D7D0C6DDDAAF}"/>
              </a:ext>
            </a:extLst>
          </p:cNvPr>
          <p:cNvSpPr/>
          <p:nvPr/>
        </p:nvSpPr>
        <p:spPr>
          <a:xfrm>
            <a:off x="5638679" y="3069492"/>
            <a:ext cx="3304362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7" name="Image 0" descr="preencoded.png">
            <a:extLst>
              <a:ext uri="{FF2B5EF4-FFF2-40B4-BE49-F238E27FC236}">
                <a16:creationId xmlns:a16="http://schemas.microsoft.com/office/drawing/2014/main" id="{767427A6-7B9B-E5E8-EAA3-AC1024171D5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23438" y="3069492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8" name="Text 3">
            <a:extLst>
              <a:ext uri="{FF2B5EF4-FFF2-40B4-BE49-F238E27FC236}">
                <a16:creationId xmlns:a16="http://schemas.microsoft.com/office/drawing/2014/main" id="{330F7893-039A-3251-A81D-8FA52CFC02BE}"/>
              </a:ext>
            </a:extLst>
          </p:cNvPr>
          <p:cNvSpPr/>
          <p:nvPr/>
        </p:nvSpPr>
        <p:spPr>
          <a:xfrm>
            <a:off x="5753333" y="3137780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세션 관리를 통한 보안 강화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9" name="Text 4">
            <a:extLst>
              <a:ext uri="{FF2B5EF4-FFF2-40B4-BE49-F238E27FC236}">
                <a16:creationId xmlns:a16="http://schemas.microsoft.com/office/drawing/2014/main" id="{E6F37B3B-F981-DC5E-598C-47B66581E719}"/>
              </a:ext>
            </a:extLst>
          </p:cNvPr>
          <p:cNvSpPr/>
          <p:nvPr/>
        </p:nvSpPr>
        <p:spPr>
          <a:xfrm>
            <a:off x="5753334" y="3376976"/>
            <a:ext cx="3523672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SameSite-Strict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를 통한 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CSRF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공격을 방지하고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b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</a:b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HttpOnly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를 통해 쿠키 접근을 차단해 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XSS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공격을 차단합니다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0" name="Shape 2">
            <a:extLst>
              <a:ext uri="{FF2B5EF4-FFF2-40B4-BE49-F238E27FC236}">
                <a16:creationId xmlns:a16="http://schemas.microsoft.com/office/drawing/2014/main" id="{C41C375D-EACF-00B2-EE8D-C0EEF6BE0D82}"/>
              </a:ext>
            </a:extLst>
          </p:cNvPr>
          <p:cNvSpPr/>
          <p:nvPr/>
        </p:nvSpPr>
        <p:spPr>
          <a:xfrm>
            <a:off x="5623439" y="3853764"/>
            <a:ext cx="3304362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61" name="Image 0" descr="preencoded.png">
            <a:extLst>
              <a:ext uri="{FF2B5EF4-FFF2-40B4-BE49-F238E27FC236}">
                <a16:creationId xmlns:a16="http://schemas.microsoft.com/office/drawing/2014/main" id="{15404394-1547-CC1C-16A3-32566A5BA6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608198" y="3853764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2" name="Text 3">
            <a:extLst>
              <a:ext uri="{FF2B5EF4-FFF2-40B4-BE49-F238E27FC236}">
                <a16:creationId xmlns:a16="http://schemas.microsoft.com/office/drawing/2014/main" id="{32F0A558-B90F-5A74-8E0C-F03157FB4E9C}"/>
              </a:ext>
            </a:extLst>
          </p:cNvPr>
          <p:cNvSpPr/>
          <p:nvPr/>
        </p:nvSpPr>
        <p:spPr>
          <a:xfrm>
            <a:off x="5726938" y="4065764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인증 토큰 암호화를 통한 회원정보 탈취 방지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3" name="Text 4">
            <a:extLst>
              <a:ext uri="{FF2B5EF4-FFF2-40B4-BE49-F238E27FC236}">
                <a16:creationId xmlns:a16="http://schemas.microsoft.com/office/drawing/2014/main" id="{53071FBF-D0C6-4510-68B0-37A78A7E301A}"/>
              </a:ext>
            </a:extLst>
          </p:cNvPr>
          <p:cNvSpPr/>
          <p:nvPr/>
        </p:nvSpPr>
        <p:spPr>
          <a:xfrm>
            <a:off x="5738094" y="4161248"/>
            <a:ext cx="3523672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0AD373-AC58-6DD7-84CE-DF691457150A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1" name="제목 14">
            <a:extLst>
              <a:ext uri="{FF2B5EF4-FFF2-40B4-BE49-F238E27FC236}">
                <a16:creationId xmlns:a16="http://schemas.microsoft.com/office/drawing/2014/main" id="{BB73E173-D257-1534-CC67-534EDED85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32F1CF2-9346-A035-1D18-EBB34D66D1BB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5" name="모서리가 둥근 직사각형 108">
            <a:extLst>
              <a:ext uri="{FF2B5EF4-FFF2-40B4-BE49-F238E27FC236}">
                <a16:creationId xmlns:a16="http://schemas.microsoft.com/office/drawing/2014/main" id="{488565E4-92B1-0D21-D7F8-055E8DD844D8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3.1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회원 관리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25" name="그림 24">
            <a:extLst>
              <a:ext uri="{FF2B5EF4-FFF2-40B4-BE49-F238E27FC236}">
                <a16:creationId xmlns:a16="http://schemas.microsoft.com/office/drawing/2014/main" id="{90B35DC1-739F-5920-9BCF-9469C646837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07739" y="1409601"/>
            <a:ext cx="5328553" cy="5040000"/>
          </a:xfrm>
          <a:prstGeom prst="rect">
            <a:avLst/>
          </a:prstGeom>
          <a:ln>
            <a:solidFill>
              <a:srgbClr val="67B9CF"/>
            </a:solidFill>
          </a:ln>
        </p:spPr>
      </p:pic>
    </p:spTree>
    <p:extLst>
      <p:ext uri="{BB962C8B-B14F-4D97-AF65-F5344CB8AC3E}">
        <p14:creationId xmlns:p14="http://schemas.microsoft.com/office/powerpoint/2010/main" val="4028963558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EF9456-5761-C2E9-2D60-A3E58E047E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27246E2-132E-B23D-B3E8-5AA24E30DCFA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6123BF02-DD58-B49B-75AE-9397F309EEB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6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3B9FADC-FEDF-7533-F42B-1F5F3E1A6E42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050" name="Shape 1">
            <a:extLst>
              <a:ext uri="{FF2B5EF4-FFF2-40B4-BE49-F238E27FC236}">
                <a16:creationId xmlns:a16="http://schemas.microsoft.com/office/drawing/2014/main" id="{0A8E5B83-590B-4746-4DA0-BAB8AB7496C5}"/>
              </a:ext>
            </a:extLst>
          </p:cNvPr>
          <p:cNvSpPr/>
          <p:nvPr/>
        </p:nvSpPr>
        <p:spPr>
          <a:xfrm>
            <a:off x="6380663" y="4820886"/>
            <a:ext cx="2675237" cy="1085349"/>
          </a:xfrm>
          <a:prstGeom prst="roundRect">
            <a:avLst>
              <a:gd name="adj" fmla="val 3772"/>
            </a:avLst>
          </a:prstGeom>
          <a:noFill/>
          <a:ln w="15875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51" name="Shape 5">
            <a:extLst>
              <a:ext uri="{FF2B5EF4-FFF2-40B4-BE49-F238E27FC236}">
                <a16:creationId xmlns:a16="http://schemas.microsoft.com/office/drawing/2014/main" id="{98C150BD-537A-9D59-49CE-CF0C9DC376A6}"/>
              </a:ext>
            </a:extLst>
          </p:cNvPr>
          <p:cNvSpPr/>
          <p:nvPr/>
        </p:nvSpPr>
        <p:spPr>
          <a:xfrm>
            <a:off x="6389172" y="4819874"/>
            <a:ext cx="2666728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52" name="Shape 8">
            <a:extLst>
              <a:ext uri="{FF2B5EF4-FFF2-40B4-BE49-F238E27FC236}">
                <a16:creationId xmlns:a16="http://schemas.microsoft.com/office/drawing/2014/main" id="{DF46CE36-12DF-F712-D731-F7EA79550E07}"/>
              </a:ext>
            </a:extLst>
          </p:cNvPr>
          <p:cNvSpPr/>
          <p:nvPr/>
        </p:nvSpPr>
        <p:spPr>
          <a:xfrm>
            <a:off x="6380664" y="5182838"/>
            <a:ext cx="2672937" cy="362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53" name="Shape 5">
            <a:extLst>
              <a:ext uri="{FF2B5EF4-FFF2-40B4-BE49-F238E27FC236}">
                <a16:creationId xmlns:a16="http://schemas.microsoft.com/office/drawing/2014/main" id="{7D2624C6-CF49-B795-B8D0-5F4A2A14A351}"/>
              </a:ext>
            </a:extLst>
          </p:cNvPr>
          <p:cNvSpPr/>
          <p:nvPr/>
        </p:nvSpPr>
        <p:spPr>
          <a:xfrm>
            <a:off x="6389172" y="5544790"/>
            <a:ext cx="2666728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54" name="Text 3">
            <a:extLst>
              <a:ext uri="{FF2B5EF4-FFF2-40B4-BE49-F238E27FC236}">
                <a16:creationId xmlns:a16="http://schemas.microsoft.com/office/drawing/2014/main" id="{8C7CCF59-3498-CB34-4A77-6DDBCC2BFCAE}"/>
              </a:ext>
            </a:extLst>
          </p:cNvPr>
          <p:cNvSpPr/>
          <p:nvPr/>
        </p:nvSpPr>
        <p:spPr>
          <a:xfrm>
            <a:off x="6480373" y="4819874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Language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55" name="Text 3">
            <a:extLst>
              <a:ext uri="{FF2B5EF4-FFF2-40B4-BE49-F238E27FC236}">
                <a16:creationId xmlns:a16="http://schemas.microsoft.com/office/drawing/2014/main" id="{8644BA22-F6DA-EC50-F759-E82D9354076D}"/>
              </a:ext>
            </a:extLst>
          </p:cNvPr>
          <p:cNvSpPr/>
          <p:nvPr/>
        </p:nvSpPr>
        <p:spPr>
          <a:xfrm>
            <a:off x="8121902" y="4813009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Java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056" name="그래픽 1055">
            <a:extLst>
              <a:ext uri="{FF2B5EF4-FFF2-40B4-BE49-F238E27FC236}">
                <a16:creationId xmlns:a16="http://schemas.microsoft.com/office/drawing/2014/main" id="{3FDF8A32-A171-A419-8A76-35B86D989D0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8588279" y="4865622"/>
            <a:ext cx="256845" cy="256845"/>
          </a:xfrm>
          <a:prstGeom prst="rect">
            <a:avLst/>
          </a:prstGeom>
        </p:spPr>
      </p:pic>
      <p:sp>
        <p:nvSpPr>
          <p:cNvPr id="1057" name="Text 3">
            <a:extLst>
              <a:ext uri="{FF2B5EF4-FFF2-40B4-BE49-F238E27FC236}">
                <a16:creationId xmlns:a16="http://schemas.microsoft.com/office/drawing/2014/main" id="{215DBBED-0D15-3147-746A-5F7C144D3B85}"/>
              </a:ext>
            </a:extLst>
          </p:cNvPr>
          <p:cNvSpPr/>
          <p:nvPr/>
        </p:nvSpPr>
        <p:spPr>
          <a:xfrm>
            <a:off x="6480373" y="5182013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Framework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58" name="Text 3">
            <a:extLst>
              <a:ext uri="{FF2B5EF4-FFF2-40B4-BE49-F238E27FC236}">
                <a16:creationId xmlns:a16="http://schemas.microsoft.com/office/drawing/2014/main" id="{643C2EFB-6926-7644-4CBE-AD833CA2F46B}"/>
              </a:ext>
            </a:extLst>
          </p:cNvPr>
          <p:cNvSpPr/>
          <p:nvPr/>
        </p:nvSpPr>
        <p:spPr>
          <a:xfrm>
            <a:off x="7761598" y="5182013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Spring Boot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059" name="Picture 2" descr="Icon Spring Framework Svg Spring Framework Log Spring Boot Logo Vector Art  Looking Stock">
            <a:extLst>
              <a:ext uri="{FF2B5EF4-FFF2-40B4-BE49-F238E27FC236}">
                <a16:creationId xmlns:a16="http://schemas.microsoft.com/office/drawing/2014/main" id="{09B7AB9D-0F03-63F9-100D-1F34994737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578" y="5244410"/>
            <a:ext cx="546438" cy="2868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0" name="Text 3">
            <a:extLst>
              <a:ext uri="{FF2B5EF4-FFF2-40B4-BE49-F238E27FC236}">
                <a16:creationId xmlns:a16="http://schemas.microsoft.com/office/drawing/2014/main" id="{81B87D2E-A0B2-3A11-8D57-D57EDF95BF3C}"/>
              </a:ext>
            </a:extLst>
          </p:cNvPr>
          <p:cNvSpPr/>
          <p:nvPr/>
        </p:nvSpPr>
        <p:spPr>
          <a:xfrm>
            <a:off x="6480373" y="5544166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Database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61" name="Text 3">
            <a:extLst>
              <a:ext uri="{FF2B5EF4-FFF2-40B4-BE49-F238E27FC236}">
                <a16:creationId xmlns:a16="http://schemas.microsoft.com/office/drawing/2014/main" id="{5245E2D8-7B8F-3442-B4F0-489A36E31C1C}"/>
              </a:ext>
            </a:extLst>
          </p:cNvPr>
          <p:cNvSpPr/>
          <p:nvPr/>
        </p:nvSpPr>
        <p:spPr>
          <a:xfrm>
            <a:off x="7930295" y="5544166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MariaDB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062" name="Picture 6">
            <a:extLst>
              <a:ext uri="{FF2B5EF4-FFF2-40B4-BE49-F238E27FC236}">
                <a16:creationId xmlns:a16="http://schemas.microsoft.com/office/drawing/2014/main" id="{1331DE07-E442-F80B-7D37-6EE43D8C16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8578" y="5600391"/>
            <a:ext cx="468404" cy="2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63" name="Shape 2">
            <a:extLst>
              <a:ext uri="{FF2B5EF4-FFF2-40B4-BE49-F238E27FC236}">
                <a16:creationId xmlns:a16="http://schemas.microsoft.com/office/drawing/2014/main" id="{320EBB6B-0D2E-1EA2-7EF0-589C69A75D2D}"/>
              </a:ext>
            </a:extLst>
          </p:cNvPr>
          <p:cNvSpPr/>
          <p:nvPr/>
        </p:nvSpPr>
        <p:spPr>
          <a:xfrm>
            <a:off x="6419652" y="1502065"/>
            <a:ext cx="2633950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064" name="Image 0" descr="preencoded.png">
            <a:extLst>
              <a:ext uri="{FF2B5EF4-FFF2-40B4-BE49-F238E27FC236}">
                <a16:creationId xmlns:a16="http://schemas.microsoft.com/office/drawing/2014/main" id="{E9333A1E-329E-AE3C-A57C-3983746BAD1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411" y="1502065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65" name="Text 3">
            <a:extLst>
              <a:ext uri="{FF2B5EF4-FFF2-40B4-BE49-F238E27FC236}">
                <a16:creationId xmlns:a16="http://schemas.microsoft.com/office/drawing/2014/main" id="{18E3243D-8F78-4134-5E03-01FC8DEA93B8}"/>
              </a:ext>
            </a:extLst>
          </p:cNvPr>
          <p:cNvSpPr/>
          <p:nvPr/>
        </p:nvSpPr>
        <p:spPr>
          <a:xfrm>
            <a:off x="6534306" y="1570353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민원 등록을 통한 데이터 축적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66" name="Text 4">
            <a:extLst>
              <a:ext uri="{FF2B5EF4-FFF2-40B4-BE49-F238E27FC236}">
                <a16:creationId xmlns:a16="http://schemas.microsoft.com/office/drawing/2014/main" id="{7C85C14F-52B1-0F3E-31AE-EE9E2D910E80}"/>
              </a:ext>
            </a:extLst>
          </p:cNvPr>
          <p:cNvSpPr/>
          <p:nvPr/>
        </p:nvSpPr>
        <p:spPr>
          <a:xfrm>
            <a:off x="6534307" y="1809549"/>
            <a:ext cx="2491226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축적된 데이터를 통해 대응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,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장애사항 분석 조치를 수월하게 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70" name="Shape 2">
            <a:extLst>
              <a:ext uri="{FF2B5EF4-FFF2-40B4-BE49-F238E27FC236}">
                <a16:creationId xmlns:a16="http://schemas.microsoft.com/office/drawing/2014/main" id="{B83856EB-CB1C-D869-91D4-04F0A18BB3BE}"/>
              </a:ext>
            </a:extLst>
          </p:cNvPr>
          <p:cNvSpPr/>
          <p:nvPr/>
        </p:nvSpPr>
        <p:spPr>
          <a:xfrm>
            <a:off x="6419652" y="2283445"/>
            <a:ext cx="2633950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071" name="Image 0" descr="preencoded.png">
            <a:extLst>
              <a:ext uri="{FF2B5EF4-FFF2-40B4-BE49-F238E27FC236}">
                <a16:creationId xmlns:a16="http://schemas.microsoft.com/office/drawing/2014/main" id="{C7DF15FD-B93B-0E02-6DD1-CAFC9DEDAA9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411" y="2283445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72" name="Text 3">
            <a:extLst>
              <a:ext uri="{FF2B5EF4-FFF2-40B4-BE49-F238E27FC236}">
                <a16:creationId xmlns:a16="http://schemas.microsoft.com/office/drawing/2014/main" id="{53B7BBB0-6700-A136-CE94-C8825E0E7E4E}"/>
              </a:ext>
            </a:extLst>
          </p:cNvPr>
          <p:cNvSpPr/>
          <p:nvPr/>
        </p:nvSpPr>
        <p:spPr>
          <a:xfrm>
            <a:off x="6534306" y="2351733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en-US" altLang="ko-KR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AI </a:t>
            </a: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기반 분류를 통한 담당기관 자동 배정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73" name="Text 4">
            <a:extLst>
              <a:ext uri="{FF2B5EF4-FFF2-40B4-BE49-F238E27FC236}">
                <a16:creationId xmlns:a16="http://schemas.microsoft.com/office/drawing/2014/main" id="{AB961D9D-DDF1-3F1F-6736-FFED9A043FE7}"/>
              </a:ext>
            </a:extLst>
          </p:cNvPr>
          <p:cNvSpPr/>
          <p:nvPr/>
        </p:nvSpPr>
        <p:spPr>
          <a:xfrm>
            <a:off x="6534307" y="2590929"/>
            <a:ext cx="3523672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담당기관의 자동배정을 통해 만원에 대한 빠른 대응이 가능합니다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74" name="Shape 2">
            <a:extLst>
              <a:ext uri="{FF2B5EF4-FFF2-40B4-BE49-F238E27FC236}">
                <a16:creationId xmlns:a16="http://schemas.microsoft.com/office/drawing/2014/main" id="{42C94570-AF69-7349-78B7-ECA39F268195}"/>
              </a:ext>
            </a:extLst>
          </p:cNvPr>
          <p:cNvSpPr/>
          <p:nvPr/>
        </p:nvSpPr>
        <p:spPr>
          <a:xfrm>
            <a:off x="6419652" y="3064825"/>
            <a:ext cx="2633950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075" name="Image 0" descr="preencoded.png">
            <a:extLst>
              <a:ext uri="{FF2B5EF4-FFF2-40B4-BE49-F238E27FC236}">
                <a16:creationId xmlns:a16="http://schemas.microsoft.com/office/drawing/2014/main" id="{D6FEAEAD-C668-9349-0F64-D4FB570CAC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04411" y="3064825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76" name="Text 3">
            <a:extLst>
              <a:ext uri="{FF2B5EF4-FFF2-40B4-BE49-F238E27FC236}">
                <a16:creationId xmlns:a16="http://schemas.microsoft.com/office/drawing/2014/main" id="{239339F4-8956-40A3-A578-C2174851A59D}"/>
              </a:ext>
            </a:extLst>
          </p:cNvPr>
          <p:cNvSpPr/>
          <p:nvPr/>
        </p:nvSpPr>
        <p:spPr>
          <a:xfrm>
            <a:off x="6534306" y="3133113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다양한 조건의 민원 조회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77" name="Text 4">
            <a:extLst>
              <a:ext uri="{FF2B5EF4-FFF2-40B4-BE49-F238E27FC236}">
                <a16:creationId xmlns:a16="http://schemas.microsoft.com/office/drawing/2014/main" id="{80E8F999-1B2B-BEA3-7BA2-71F60FD0C61C}"/>
              </a:ext>
            </a:extLst>
          </p:cNvPr>
          <p:cNvSpPr/>
          <p:nvPr/>
        </p:nvSpPr>
        <p:spPr>
          <a:xfrm>
            <a:off x="6534307" y="3372309"/>
            <a:ext cx="2436315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장애지점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터미널 등 다양한 조건으로 민원을 조회할 수 있습니다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78" name="Shape 2">
            <a:extLst>
              <a:ext uri="{FF2B5EF4-FFF2-40B4-BE49-F238E27FC236}">
                <a16:creationId xmlns:a16="http://schemas.microsoft.com/office/drawing/2014/main" id="{84C986B7-400E-5B16-A21B-330BCF99DCAB}"/>
              </a:ext>
            </a:extLst>
          </p:cNvPr>
          <p:cNvSpPr/>
          <p:nvPr/>
        </p:nvSpPr>
        <p:spPr>
          <a:xfrm>
            <a:off x="6404412" y="3849097"/>
            <a:ext cx="2649190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1079" name="Image 0" descr="preencoded.png">
            <a:extLst>
              <a:ext uri="{FF2B5EF4-FFF2-40B4-BE49-F238E27FC236}">
                <a16:creationId xmlns:a16="http://schemas.microsoft.com/office/drawing/2014/main" id="{DA940C6B-5B9B-1BE8-DB45-108A02145BB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89171" y="3849097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1080" name="Text 3">
            <a:extLst>
              <a:ext uri="{FF2B5EF4-FFF2-40B4-BE49-F238E27FC236}">
                <a16:creationId xmlns:a16="http://schemas.microsoft.com/office/drawing/2014/main" id="{E4064355-166E-17C5-A111-970E68B32ACA}"/>
              </a:ext>
            </a:extLst>
          </p:cNvPr>
          <p:cNvSpPr/>
          <p:nvPr/>
        </p:nvSpPr>
        <p:spPr>
          <a:xfrm>
            <a:off x="6519066" y="3917385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통계 데이터 추출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81" name="Text 4">
            <a:extLst>
              <a:ext uri="{FF2B5EF4-FFF2-40B4-BE49-F238E27FC236}">
                <a16:creationId xmlns:a16="http://schemas.microsoft.com/office/drawing/2014/main" id="{06DA51FF-C9E2-51BF-ACB3-6920FDB8B33C}"/>
              </a:ext>
            </a:extLst>
          </p:cNvPr>
          <p:cNvSpPr/>
          <p:nvPr/>
        </p:nvSpPr>
        <p:spPr>
          <a:xfrm>
            <a:off x="6519067" y="4156581"/>
            <a:ext cx="2262983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집계된 통계 데이터를 추출하여 한눈에 파악할 수 있습니다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64234AC4-284E-E7BC-478B-FAAC3C192D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6D20E5E-2E5F-268F-AC1B-08D71BD36AE3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8" name="모서리가 둥근 직사각형 108">
            <a:extLst>
              <a:ext uri="{FF2B5EF4-FFF2-40B4-BE49-F238E27FC236}">
                <a16:creationId xmlns:a16="http://schemas.microsoft.com/office/drawing/2014/main" id="{0A0DC74F-BCD6-26A6-B0B6-84AED9EF0C32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3.2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민원 관리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1025" name="_x607139696">
            <a:extLst>
              <a:ext uri="{FF2B5EF4-FFF2-40B4-BE49-F238E27FC236}">
                <a16:creationId xmlns:a16="http://schemas.microsoft.com/office/drawing/2014/main" id="{5FC19CE4-C442-016C-086C-F580D8440D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956" y="1486566"/>
            <a:ext cx="5969000" cy="4421188"/>
          </a:xfrm>
          <a:prstGeom prst="rect">
            <a:avLst/>
          </a:prstGeom>
          <a:noFill/>
          <a:ln>
            <a:solidFill>
              <a:srgbClr val="67B9C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03080221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3FE44A-399C-4F6C-AE23-8F64C30456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B9035AFC-2CCE-477A-DEE0-A7897210EA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739" y="1408316"/>
            <a:ext cx="8770325" cy="5004000"/>
          </a:xfrm>
          <a:prstGeom prst="rect">
            <a:avLst/>
          </a:prstGeom>
          <a:ln>
            <a:solidFill>
              <a:srgbClr val="67B9CF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B51633C-AFF3-6D37-4E81-34242314F8D5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A9447855-463F-11EF-98F6-ED8CDB686F7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7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3EE52A4-BBE9-CA3F-15EF-67DC39652941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D5BB53CF-B048-0AA3-6120-C18813C04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772DCA-919B-A80A-F292-BB69D2358E5B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8" name="모서리가 둥근 직사각형 108">
            <a:extLst>
              <a:ext uri="{FF2B5EF4-FFF2-40B4-BE49-F238E27FC236}">
                <a16:creationId xmlns:a16="http://schemas.microsoft.com/office/drawing/2014/main" id="{06C718A2-6534-CB24-0469-A737169E60D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3.2.1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민원 관리 </a:t>
            </a: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– 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민원 조회 화면 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074" name="Shape 2">
            <a:extLst>
              <a:ext uri="{FF2B5EF4-FFF2-40B4-BE49-F238E27FC236}">
                <a16:creationId xmlns:a16="http://schemas.microsoft.com/office/drawing/2014/main" id="{FF77E0D7-EFE5-F068-5A62-C2698AC2625F}"/>
              </a:ext>
            </a:extLst>
          </p:cNvPr>
          <p:cNvSpPr/>
          <p:nvPr/>
        </p:nvSpPr>
        <p:spPr>
          <a:xfrm>
            <a:off x="5119171" y="3699179"/>
            <a:ext cx="2633950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25400">
            <a:solidFill>
              <a:srgbClr val="FFC000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76" name="Text 3">
            <a:extLst>
              <a:ext uri="{FF2B5EF4-FFF2-40B4-BE49-F238E27FC236}">
                <a16:creationId xmlns:a16="http://schemas.microsoft.com/office/drawing/2014/main" id="{C09D5E32-A354-BB88-457E-6605C0A9726E}"/>
              </a:ext>
            </a:extLst>
          </p:cNvPr>
          <p:cNvSpPr/>
          <p:nvPr/>
        </p:nvSpPr>
        <p:spPr>
          <a:xfrm>
            <a:off x="5233825" y="3767467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다양한 조건의 민원 조회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77" name="Text 4">
            <a:extLst>
              <a:ext uri="{FF2B5EF4-FFF2-40B4-BE49-F238E27FC236}">
                <a16:creationId xmlns:a16="http://schemas.microsoft.com/office/drawing/2014/main" id="{D6E54353-E21A-FFC3-360D-4B3971BC26BF}"/>
              </a:ext>
            </a:extLst>
          </p:cNvPr>
          <p:cNvSpPr/>
          <p:nvPr/>
        </p:nvSpPr>
        <p:spPr>
          <a:xfrm>
            <a:off x="5233826" y="4006663"/>
            <a:ext cx="2436315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장애지점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,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터미널 등 다양한 조건으로 민원을 조회할 수 있습니다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5D53888-293B-7A69-F73A-1718DA214173}"/>
              </a:ext>
            </a:extLst>
          </p:cNvPr>
          <p:cNvSpPr/>
          <p:nvPr/>
        </p:nvSpPr>
        <p:spPr>
          <a:xfrm>
            <a:off x="349250" y="2114234"/>
            <a:ext cx="8477250" cy="1526962"/>
          </a:xfrm>
          <a:prstGeom prst="rect">
            <a:avLst/>
          </a:prstGeom>
          <a:noFill/>
          <a:ln w="31750" cap="flat" cmpd="sng" algn="ctr">
            <a:solidFill>
              <a:srgbClr val="FFC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560971"/>
      </p:ext>
    </p:extLst>
  </p:cSld>
  <p:clrMapOvr>
    <a:masterClrMapping/>
  </p:clrMapOvr>
  <p:transition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CC4E0C-DF39-E62C-EBEA-01CF9CD5A3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BCA1641B-59DD-4CF3-EC7F-C542EE00B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404" y="1419922"/>
            <a:ext cx="8306531" cy="5364000"/>
          </a:xfrm>
          <a:prstGeom prst="rect">
            <a:avLst/>
          </a:prstGeom>
          <a:ln w="25400">
            <a:solidFill>
              <a:srgbClr val="FFC000"/>
            </a:solidFill>
          </a:ln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3EB2479-2497-7A76-51D4-1B9500CD4DCE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94D77D77-1A4F-73A5-06E8-D92ECBF94DFD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8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F79AAAAF-EDAB-C824-CD54-B90B0CA4C72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86AE111E-64E5-E61A-1DE1-932853F5F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54CCBCA-75C9-2D66-C23A-007BF78C69BB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8" name="모서리가 둥근 직사각형 108">
            <a:extLst>
              <a:ext uri="{FF2B5EF4-FFF2-40B4-BE49-F238E27FC236}">
                <a16:creationId xmlns:a16="http://schemas.microsoft.com/office/drawing/2014/main" id="{19784DE5-A88F-D9FD-A269-BFD3D56A3165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3.2.2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민원 관리 </a:t>
            </a: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– 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민원 통계 화면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sp>
        <p:nvSpPr>
          <p:cNvPr id="1078" name="Shape 2">
            <a:extLst>
              <a:ext uri="{FF2B5EF4-FFF2-40B4-BE49-F238E27FC236}">
                <a16:creationId xmlns:a16="http://schemas.microsoft.com/office/drawing/2014/main" id="{07950D47-0EA1-724A-C569-B6AC4901F3EC}"/>
              </a:ext>
            </a:extLst>
          </p:cNvPr>
          <p:cNvSpPr/>
          <p:nvPr/>
        </p:nvSpPr>
        <p:spPr>
          <a:xfrm>
            <a:off x="5451912" y="3919334"/>
            <a:ext cx="2649190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25400">
            <a:solidFill>
              <a:srgbClr val="FFC000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80" name="Text 3">
            <a:extLst>
              <a:ext uri="{FF2B5EF4-FFF2-40B4-BE49-F238E27FC236}">
                <a16:creationId xmlns:a16="http://schemas.microsoft.com/office/drawing/2014/main" id="{CBAF2DDE-56B5-0A1D-DBFC-B256B74F8209}"/>
              </a:ext>
            </a:extLst>
          </p:cNvPr>
          <p:cNvSpPr/>
          <p:nvPr/>
        </p:nvSpPr>
        <p:spPr>
          <a:xfrm>
            <a:off x="5566566" y="3987622"/>
            <a:ext cx="2577465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통계 데이터 추출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81" name="Text 4">
            <a:extLst>
              <a:ext uri="{FF2B5EF4-FFF2-40B4-BE49-F238E27FC236}">
                <a16:creationId xmlns:a16="http://schemas.microsoft.com/office/drawing/2014/main" id="{E89A1F64-87B5-4CB6-58A9-C8F12F4A6EB5}"/>
              </a:ext>
            </a:extLst>
          </p:cNvPr>
          <p:cNvSpPr/>
          <p:nvPr/>
        </p:nvSpPr>
        <p:spPr>
          <a:xfrm>
            <a:off x="5566567" y="4226818"/>
            <a:ext cx="2262983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집계된 통계 데이터를 추출하여 한눈에 파악할 수 있습니다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44764168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A728A2-E230-736C-65A5-D6D751C1A6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슬라이드 번호 개체 틀 4">
            <a:extLst>
              <a:ext uri="{FF2B5EF4-FFF2-40B4-BE49-F238E27FC236}">
                <a16:creationId xmlns:a16="http://schemas.microsoft.com/office/drawing/2014/main" id="{90563850-EBFE-A370-56AC-D4E1D1B33F5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prstGeom prst="rect">
            <a:avLst/>
          </a:prstGeom>
        </p:spPr>
        <p:txBody>
          <a:bodyPr/>
          <a:lstStyle/>
          <a:p>
            <a:pPr algn="ctr"/>
            <a:fld id="{DBF85BB4-679E-42CF-9614-C6A345471DF9}" type="slidenum">
              <a:rPr lang="ko-KR" altLang="en-US">
                <a:solidFill>
                  <a:srgbClr val="898989"/>
                </a:solidFill>
              </a:rPr>
              <a:pPr algn="ctr"/>
              <a:t>9</a:t>
            </a:fld>
            <a:endParaRPr lang="ko-KR" altLang="en-US" dirty="0">
              <a:solidFill>
                <a:srgbClr val="898989"/>
              </a:solidFill>
            </a:endParaRPr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06DA0D6F-44B8-3A45-EDED-E9478CC9BDE6}"/>
              </a:ext>
            </a:extLst>
          </p:cNvPr>
          <p:cNvSpPr>
            <a:spLocks noChangeArrowheads="1"/>
          </p:cNvSpPr>
          <p:nvPr/>
        </p:nvSpPr>
        <p:spPr bwMode="auto">
          <a:xfrm>
            <a:off x="-1170031" y="704335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Shape 1">
            <a:extLst>
              <a:ext uri="{FF2B5EF4-FFF2-40B4-BE49-F238E27FC236}">
                <a16:creationId xmlns:a16="http://schemas.microsoft.com/office/drawing/2014/main" id="{BF58D6C1-AF0D-B9D4-33E7-F884878D7AAD}"/>
              </a:ext>
            </a:extLst>
          </p:cNvPr>
          <p:cNvSpPr/>
          <p:nvPr/>
        </p:nvSpPr>
        <p:spPr>
          <a:xfrm>
            <a:off x="6572518" y="5071744"/>
            <a:ext cx="2500043" cy="1085349"/>
          </a:xfrm>
          <a:prstGeom prst="roundRect">
            <a:avLst>
              <a:gd name="adj" fmla="val 3772"/>
            </a:avLst>
          </a:prstGeom>
          <a:noFill/>
          <a:ln w="22225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9" name="Shape 5">
            <a:extLst>
              <a:ext uri="{FF2B5EF4-FFF2-40B4-BE49-F238E27FC236}">
                <a16:creationId xmlns:a16="http://schemas.microsoft.com/office/drawing/2014/main" id="{657A5C8E-EDBC-B0FB-7222-0037BD877567}"/>
              </a:ext>
            </a:extLst>
          </p:cNvPr>
          <p:cNvSpPr/>
          <p:nvPr/>
        </p:nvSpPr>
        <p:spPr>
          <a:xfrm>
            <a:off x="6581027" y="5070732"/>
            <a:ext cx="2494236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0" name="Shape 8">
            <a:extLst>
              <a:ext uri="{FF2B5EF4-FFF2-40B4-BE49-F238E27FC236}">
                <a16:creationId xmlns:a16="http://schemas.microsoft.com/office/drawing/2014/main" id="{6D230521-8098-F357-1918-256899AEC1FB}"/>
              </a:ext>
            </a:extLst>
          </p:cNvPr>
          <p:cNvSpPr/>
          <p:nvPr/>
        </p:nvSpPr>
        <p:spPr>
          <a:xfrm>
            <a:off x="6572519" y="5433696"/>
            <a:ext cx="2500043" cy="362965"/>
          </a:xfrm>
          <a:prstGeom prst="rect">
            <a:avLst/>
          </a:prstGeom>
          <a:solidFill>
            <a:srgbClr val="FFFFFF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1" name="Shape 5">
            <a:extLst>
              <a:ext uri="{FF2B5EF4-FFF2-40B4-BE49-F238E27FC236}">
                <a16:creationId xmlns:a16="http://schemas.microsoft.com/office/drawing/2014/main" id="{5D6F73CB-91F0-779B-9CF7-C2A911B54A5E}"/>
              </a:ext>
            </a:extLst>
          </p:cNvPr>
          <p:cNvSpPr/>
          <p:nvPr/>
        </p:nvSpPr>
        <p:spPr>
          <a:xfrm>
            <a:off x="6581027" y="5795648"/>
            <a:ext cx="2494236" cy="362964"/>
          </a:xfrm>
          <a:prstGeom prst="rect">
            <a:avLst/>
          </a:prstGeom>
          <a:solidFill>
            <a:srgbClr val="000000">
              <a:alpha val="4000"/>
            </a:srgbClr>
          </a:solidFill>
          <a:ln/>
        </p:spPr>
        <p:txBody>
          <a:bodyPr/>
          <a:lstStyle/>
          <a:p>
            <a:endParaRPr lang="ko-KR" altLang="en-US" sz="80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1" name="Text 3">
            <a:extLst>
              <a:ext uri="{FF2B5EF4-FFF2-40B4-BE49-F238E27FC236}">
                <a16:creationId xmlns:a16="http://schemas.microsoft.com/office/drawing/2014/main" id="{A6A2C575-8D8B-993C-1540-4B7E3228DE55}"/>
              </a:ext>
            </a:extLst>
          </p:cNvPr>
          <p:cNvSpPr/>
          <p:nvPr/>
        </p:nvSpPr>
        <p:spPr>
          <a:xfrm>
            <a:off x="6672228" y="5070732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 dirty="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Language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6" name="Text 3">
            <a:extLst>
              <a:ext uri="{FF2B5EF4-FFF2-40B4-BE49-F238E27FC236}">
                <a16:creationId xmlns:a16="http://schemas.microsoft.com/office/drawing/2014/main" id="{2B46D003-7BA7-AC96-4308-C63774BF77BB}"/>
              </a:ext>
            </a:extLst>
          </p:cNvPr>
          <p:cNvSpPr/>
          <p:nvPr/>
        </p:nvSpPr>
        <p:spPr>
          <a:xfrm>
            <a:off x="7736717" y="5063867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Typescript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8" name="Text 3">
            <a:extLst>
              <a:ext uri="{FF2B5EF4-FFF2-40B4-BE49-F238E27FC236}">
                <a16:creationId xmlns:a16="http://schemas.microsoft.com/office/drawing/2014/main" id="{DBB6CC87-A200-DF39-731D-D805AE085250}"/>
              </a:ext>
            </a:extLst>
          </p:cNvPr>
          <p:cNvSpPr/>
          <p:nvPr/>
        </p:nvSpPr>
        <p:spPr>
          <a:xfrm>
            <a:off x="6672228" y="5432871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Framework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29" name="Text 3">
            <a:extLst>
              <a:ext uri="{FF2B5EF4-FFF2-40B4-BE49-F238E27FC236}">
                <a16:creationId xmlns:a16="http://schemas.microsoft.com/office/drawing/2014/main" id="{ADD93058-79B3-E2CE-D5E3-3EB3F5898551}"/>
              </a:ext>
            </a:extLst>
          </p:cNvPr>
          <p:cNvSpPr/>
          <p:nvPr/>
        </p:nvSpPr>
        <p:spPr>
          <a:xfrm>
            <a:off x="7916869" y="5432871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Fastify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1" name="Text 3">
            <a:extLst>
              <a:ext uri="{FF2B5EF4-FFF2-40B4-BE49-F238E27FC236}">
                <a16:creationId xmlns:a16="http://schemas.microsoft.com/office/drawing/2014/main" id="{62ABB976-4B68-ADF5-45EE-3B0D5040D5E0}"/>
              </a:ext>
            </a:extLst>
          </p:cNvPr>
          <p:cNvSpPr/>
          <p:nvPr/>
        </p:nvSpPr>
        <p:spPr>
          <a:xfrm>
            <a:off x="6672228" y="5795024"/>
            <a:ext cx="102326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2650"/>
              </a:lnSpc>
            </a:pP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Database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32" name="Text 3">
            <a:extLst>
              <a:ext uri="{FF2B5EF4-FFF2-40B4-BE49-F238E27FC236}">
                <a16:creationId xmlns:a16="http://schemas.microsoft.com/office/drawing/2014/main" id="{4276344B-63A5-2B8D-4967-7A6C4C98838C}"/>
              </a:ext>
            </a:extLst>
          </p:cNvPr>
          <p:cNvSpPr/>
          <p:nvPr/>
        </p:nvSpPr>
        <p:spPr>
          <a:xfrm>
            <a:off x="7824193" y="5795024"/>
            <a:ext cx="360304" cy="3620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MariaDB</a:t>
            </a:r>
            <a:endParaRPr lang="en-US" sz="8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33" name="Picture 6">
            <a:extLst>
              <a:ext uri="{FF2B5EF4-FFF2-40B4-BE49-F238E27FC236}">
                <a16:creationId xmlns:a16="http://schemas.microsoft.com/office/drawing/2014/main" id="{086539F2-B0B5-C0F0-85D9-1939FBB5D0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34504" y="5851249"/>
            <a:ext cx="468404" cy="24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63323A22-53C4-C080-7081-E677FD0021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8425265" y="5120623"/>
            <a:ext cx="286881" cy="286881"/>
          </a:xfrm>
          <a:prstGeom prst="rect">
            <a:avLst/>
          </a:prstGeom>
        </p:spPr>
      </p:pic>
      <p:pic>
        <p:nvPicPr>
          <p:cNvPr id="36" name="그래픽 35">
            <a:extLst>
              <a:ext uri="{FF2B5EF4-FFF2-40B4-BE49-F238E27FC236}">
                <a16:creationId xmlns:a16="http://schemas.microsoft.com/office/drawing/2014/main" id="{51DDB644-BF9A-D7BB-D1EA-5C71CC6BDBD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319754" y="5303339"/>
            <a:ext cx="624461" cy="624461"/>
          </a:xfrm>
          <a:prstGeom prst="rect">
            <a:avLst/>
          </a:prstGeom>
        </p:spPr>
      </p:pic>
      <p:sp>
        <p:nvSpPr>
          <p:cNvPr id="53" name="Shape 2">
            <a:extLst>
              <a:ext uri="{FF2B5EF4-FFF2-40B4-BE49-F238E27FC236}">
                <a16:creationId xmlns:a16="http://schemas.microsoft.com/office/drawing/2014/main" id="{94696572-C31D-2A0D-DDD7-8A77DF4684C1}"/>
              </a:ext>
            </a:extLst>
          </p:cNvPr>
          <p:cNvSpPr/>
          <p:nvPr/>
        </p:nvSpPr>
        <p:spPr>
          <a:xfrm>
            <a:off x="6572518" y="1462787"/>
            <a:ext cx="2500044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4" name="Image 0" descr="preencoded.png">
            <a:extLst>
              <a:ext uri="{FF2B5EF4-FFF2-40B4-BE49-F238E27FC236}">
                <a16:creationId xmlns:a16="http://schemas.microsoft.com/office/drawing/2014/main" id="{6F2FBF12-3C1E-CB6E-B069-791EA65CA4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278" y="1462787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5" name="Text 3">
            <a:extLst>
              <a:ext uri="{FF2B5EF4-FFF2-40B4-BE49-F238E27FC236}">
                <a16:creationId xmlns:a16="http://schemas.microsoft.com/office/drawing/2014/main" id="{A2EE7A5A-8BEE-1618-191B-D042850D22ED}"/>
              </a:ext>
            </a:extLst>
          </p:cNvPr>
          <p:cNvSpPr/>
          <p:nvPr/>
        </p:nvSpPr>
        <p:spPr>
          <a:xfrm>
            <a:off x="6687174" y="1531075"/>
            <a:ext cx="1693632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다양한 리소스 메트릭 수집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6" name="Text 4">
            <a:extLst>
              <a:ext uri="{FF2B5EF4-FFF2-40B4-BE49-F238E27FC236}">
                <a16:creationId xmlns:a16="http://schemas.microsoft.com/office/drawing/2014/main" id="{8597E032-63DC-8FAE-6171-E36041A65EF5}"/>
              </a:ext>
            </a:extLst>
          </p:cNvPr>
          <p:cNvSpPr/>
          <p:nvPr/>
        </p:nvSpPr>
        <p:spPr>
          <a:xfrm>
            <a:off x="6687175" y="1770271"/>
            <a:ext cx="2337762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100"/>
              </a:lnSpc>
              <a:buNone/>
            </a:pP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Memory, Threads, Health </a:t>
            </a: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등의 다양한 메트릭을 수집해</a:t>
            </a:r>
            <a:b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</a:b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상세한 모니터링이 가능토록 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Roboto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57" name="Shape 2">
            <a:extLst>
              <a:ext uri="{FF2B5EF4-FFF2-40B4-BE49-F238E27FC236}">
                <a16:creationId xmlns:a16="http://schemas.microsoft.com/office/drawing/2014/main" id="{1199ABA9-B9A1-332D-4985-E02A84D19C0C}"/>
              </a:ext>
            </a:extLst>
          </p:cNvPr>
          <p:cNvSpPr/>
          <p:nvPr/>
        </p:nvSpPr>
        <p:spPr>
          <a:xfrm>
            <a:off x="6572519" y="2411279"/>
            <a:ext cx="2500044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58" name="Image 0" descr="preencoded.png">
            <a:extLst>
              <a:ext uri="{FF2B5EF4-FFF2-40B4-BE49-F238E27FC236}">
                <a16:creationId xmlns:a16="http://schemas.microsoft.com/office/drawing/2014/main" id="{49310E46-06B1-4F7C-876E-98F830B0469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278" y="2411279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59" name="Text 3">
            <a:extLst>
              <a:ext uri="{FF2B5EF4-FFF2-40B4-BE49-F238E27FC236}">
                <a16:creationId xmlns:a16="http://schemas.microsoft.com/office/drawing/2014/main" id="{FA3060A9-FE33-404A-A3D0-18D55AA9A4B8}"/>
              </a:ext>
            </a:extLst>
          </p:cNvPr>
          <p:cNvSpPr/>
          <p:nvPr/>
        </p:nvSpPr>
        <p:spPr>
          <a:xfrm>
            <a:off x="6687174" y="2479567"/>
            <a:ext cx="1693632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실시간 모니터링 제공</a:t>
            </a:r>
            <a:endParaRPr lang="en-US" sz="110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0" name="Text 4">
            <a:extLst>
              <a:ext uri="{FF2B5EF4-FFF2-40B4-BE49-F238E27FC236}">
                <a16:creationId xmlns:a16="http://schemas.microsoft.com/office/drawing/2014/main" id="{02542276-8EAE-4108-50D3-333468CE7EC1}"/>
              </a:ext>
            </a:extLst>
          </p:cNvPr>
          <p:cNvSpPr/>
          <p:nvPr/>
        </p:nvSpPr>
        <p:spPr>
          <a:xfrm>
            <a:off x="6687174" y="2718763"/>
            <a:ext cx="2019163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수집된 메트릭에 대한 실시간 모니터링을 제공하여</a:t>
            </a: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 </a:t>
            </a:r>
            <a:b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</a:br>
            <a:r>
              <a:rPr lang="ko-KR" altLang="en-US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장애 발생을 미연에 예측 가능합니다</a:t>
            </a:r>
            <a:r>
              <a:rPr lang="en-US" altLang="ko-KR" sz="8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61" name="Shape 2">
            <a:extLst>
              <a:ext uri="{FF2B5EF4-FFF2-40B4-BE49-F238E27FC236}">
                <a16:creationId xmlns:a16="http://schemas.microsoft.com/office/drawing/2014/main" id="{805D6998-BEBD-F1CC-1295-99ABB073C912}"/>
              </a:ext>
            </a:extLst>
          </p:cNvPr>
          <p:cNvSpPr/>
          <p:nvPr/>
        </p:nvSpPr>
        <p:spPr>
          <a:xfrm>
            <a:off x="6572519" y="3359771"/>
            <a:ext cx="2500044" cy="645651"/>
          </a:xfrm>
          <a:prstGeom prst="roundRect">
            <a:avLst>
              <a:gd name="adj" fmla="val 3795"/>
            </a:avLst>
          </a:prstGeom>
          <a:solidFill>
            <a:srgbClr val="FAF9F5"/>
          </a:solidFill>
          <a:ln w="15240">
            <a:solidFill>
              <a:srgbClr val="BFD3D8"/>
            </a:solidFill>
            <a:prstDash val="solid"/>
          </a:ln>
        </p:spPr>
        <p:txBody>
          <a:bodyPr/>
          <a:lstStyle/>
          <a:p>
            <a:endParaRPr lang="ko-KR" altLang="en-US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pic>
        <p:nvPicPr>
          <p:cNvPr id="62" name="Image 0" descr="preencoded.png">
            <a:extLst>
              <a:ext uri="{FF2B5EF4-FFF2-40B4-BE49-F238E27FC236}">
                <a16:creationId xmlns:a16="http://schemas.microsoft.com/office/drawing/2014/main" id="{F8F9D3D6-BF59-462C-994D-F614398825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557278" y="3359771"/>
            <a:ext cx="54911" cy="645651"/>
          </a:xfrm>
          <a:prstGeom prst="rect">
            <a:avLst/>
          </a:prstGeom>
          <a:solidFill>
            <a:schemeClr val="bg1"/>
          </a:solidFill>
        </p:spPr>
      </p:pic>
      <p:sp>
        <p:nvSpPr>
          <p:cNvPr id="63" name="Text 3">
            <a:extLst>
              <a:ext uri="{FF2B5EF4-FFF2-40B4-BE49-F238E27FC236}">
                <a16:creationId xmlns:a16="http://schemas.microsoft.com/office/drawing/2014/main" id="{05A663F9-D018-5099-EF59-6BC0B1195FCC}"/>
              </a:ext>
            </a:extLst>
          </p:cNvPr>
          <p:cNvSpPr/>
          <p:nvPr/>
        </p:nvSpPr>
        <p:spPr>
          <a:xfrm>
            <a:off x="6687174" y="3428059"/>
            <a:ext cx="1693632" cy="18121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400"/>
              </a:lnSpc>
              <a:buNone/>
            </a:pPr>
            <a:r>
              <a:rPr lang="ko-KR" altLang="en-US" sz="110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  <a:cs typeface="Host Grotesk Medium" pitchFamily="34" charset="-120"/>
              </a:rPr>
              <a:t>이상 탐지 시 관리자 알림 전송</a:t>
            </a:r>
          </a:p>
        </p:txBody>
      </p:sp>
      <p:sp>
        <p:nvSpPr>
          <p:cNvPr id="2048" name="Text 4">
            <a:extLst>
              <a:ext uri="{FF2B5EF4-FFF2-40B4-BE49-F238E27FC236}">
                <a16:creationId xmlns:a16="http://schemas.microsoft.com/office/drawing/2014/main" id="{B847092C-C29B-E7D5-EE20-19CBE03EBA6A}"/>
              </a:ext>
            </a:extLst>
          </p:cNvPr>
          <p:cNvSpPr/>
          <p:nvPr/>
        </p:nvSpPr>
        <p:spPr>
          <a:xfrm>
            <a:off x="6687174" y="3667255"/>
            <a:ext cx="2137800" cy="16641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100"/>
              </a:lnSpc>
            </a:pP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메트릭의 이상 발생 시 관리자에게 즉시 알림을 전송하여</a:t>
            </a:r>
            <a:b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</a:br>
            <a:r>
              <a:rPr lang="ko-KR" altLang="en-US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 빠른 대응이 가능토록 합니다</a:t>
            </a:r>
            <a:r>
              <a:rPr lang="en-US" altLang="ko-KR" sz="750">
                <a:solidFill>
                  <a:srgbClr val="384653"/>
                </a:solidFill>
                <a:latin typeface="페이퍼로지 5 Medium" pitchFamily="2" charset="-127"/>
                <a:ea typeface="페이퍼로지 5 Medium" pitchFamily="2" charset="-127"/>
              </a:rPr>
              <a:t>.</a:t>
            </a:r>
            <a:endParaRPr lang="en-US" sz="750" dirty="0">
              <a:solidFill>
                <a:srgbClr val="384653"/>
              </a:solidFill>
              <a:latin typeface="페이퍼로지 5 Medium" pitchFamily="2" charset="-127"/>
              <a:ea typeface="페이퍼로지 5 Medium" pitchFamily="2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1A43DEB-C21C-4192-004D-0CEF2BA999CF}"/>
              </a:ext>
            </a:extLst>
          </p:cNvPr>
          <p:cNvSpPr txBox="1"/>
          <p:nvPr/>
        </p:nvSpPr>
        <p:spPr>
          <a:xfrm>
            <a:off x="207739" y="246131"/>
            <a:ext cx="43473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solidFill>
                  <a:schemeClr val="bg1"/>
                </a:solidFill>
                <a:latin typeface="나눔스퀘어OTF_ac Bold" panose="020B0600000101010101" pitchFamily="34" charset="-127"/>
                <a:ea typeface="나눔스퀘어OTF_ac Bold" panose="020B0600000101010101" pitchFamily="34" charset="-127"/>
              </a:rPr>
              <a:t>3</a:t>
            </a:r>
            <a:endParaRPr lang="ko-KR" altLang="en-US" sz="3200" dirty="0">
              <a:solidFill>
                <a:schemeClr val="bg1"/>
              </a:solidFill>
              <a:latin typeface="나눔스퀘어OTF_ac Bold" panose="020B0600000101010101" pitchFamily="34" charset="-127"/>
              <a:ea typeface="나눔스퀘어OTF_ac Bold" panose="020B0600000101010101" pitchFamily="34" charset="-127"/>
            </a:endParaRPr>
          </a:p>
        </p:txBody>
      </p:sp>
      <p:sp>
        <p:nvSpPr>
          <p:cNvPr id="15" name="제목 14">
            <a:extLst>
              <a:ext uri="{FF2B5EF4-FFF2-40B4-BE49-F238E27FC236}">
                <a16:creationId xmlns:a16="http://schemas.microsoft.com/office/drawing/2014/main" id="{99E86670-114E-D176-B282-CF7C45A88B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1189428" cy="664797"/>
          </a:xfrm>
        </p:spPr>
        <p:txBody>
          <a:bodyPr/>
          <a:lstStyle/>
          <a:p>
            <a: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  <a:t>신규 기능</a:t>
            </a:r>
            <a:br>
              <a:rPr lang="ko-KR" altLang="en-US" b="1">
                <a:ln>
                  <a:solidFill>
                    <a:srgbClr val="2ABBDF">
                      <a:alpha val="0"/>
                    </a:srgbClr>
                  </a:solidFill>
                </a:ln>
                <a:latin typeface="NanumGothicExtraBold" panose="020D0604000000000000" pitchFamily="34" charset="-127"/>
                <a:ea typeface="NanumGothicExtraBold" panose="020D0604000000000000" pitchFamily="34" charset="-127"/>
              </a:rPr>
            </a:br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3A41BE3-0255-FE1F-AAA5-95B0C39C0EAC}"/>
              </a:ext>
            </a:extLst>
          </p:cNvPr>
          <p:cNvSpPr txBox="1"/>
          <p:nvPr/>
        </p:nvSpPr>
        <p:spPr>
          <a:xfrm>
            <a:off x="444398" y="237631"/>
            <a:ext cx="331181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-80" normalizeH="0" baseline="0" noProof="0" dirty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srgbClr val="42A4E3"/>
                </a:solidFill>
                <a:effectLst/>
                <a:uLnTx/>
                <a:uFillTx/>
                <a:latin typeface="페이퍼로지 5 Medium" pitchFamily="2" charset="-127"/>
                <a:ea typeface="페이퍼로지 5 Medium" pitchFamily="2" charset="-127"/>
                <a:cs typeface="+mn-cs"/>
              </a:rPr>
              <a:t>3</a:t>
            </a:r>
            <a:endParaRPr kumimoji="0" lang="ko-KR" altLang="en-US" sz="4000" b="0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42A4E3"/>
              </a:solidFill>
              <a:effectLst/>
              <a:uLnTx/>
              <a:uFillTx/>
              <a:latin typeface="페이퍼로지 5 Medium" pitchFamily="2" charset="-127"/>
              <a:ea typeface="페이퍼로지 5 Medium" pitchFamily="2" charset="-127"/>
              <a:cs typeface="+mn-cs"/>
            </a:endParaRPr>
          </a:p>
        </p:txBody>
      </p:sp>
      <p:sp>
        <p:nvSpPr>
          <p:cNvPr id="17" name="모서리가 둥근 직사각형 108">
            <a:extLst>
              <a:ext uri="{FF2B5EF4-FFF2-40B4-BE49-F238E27FC236}">
                <a16:creationId xmlns:a16="http://schemas.microsoft.com/office/drawing/2014/main" id="{BD9236EF-E0C7-D785-2A65-48D6E7D764C5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20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3.</a:t>
            </a:r>
            <a:r>
              <a:rPr lang="en-US" altLang="ko-KR" sz="1600" b="1" spc="-8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latin typeface="페이퍼로지 8 ExtraBold" pitchFamily="2" charset="-127"/>
                <a:ea typeface="페이퍼로지 8 ExtraBold" pitchFamily="2" charset="-127"/>
              </a:rPr>
              <a:t>3</a:t>
            </a:r>
            <a:r>
              <a:rPr kumimoji="0" lang="ko-KR" altLang="en-US" sz="1600" b="1" i="0" u="none" strike="noStrike" kern="1200" cap="none" spc="-80" normalizeH="0" baseline="0" noProof="0">
                <a:ln>
                  <a:solidFill>
                    <a:srgbClr val="2ABBDF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페이퍼로지 8 ExtraBold" pitchFamily="2" charset="-127"/>
                <a:ea typeface="페이퍼로지 8 ExtraBold" pitchFamily="2" charset="-127"/>
              </a:rPr>
              <a:t> 실시간 모니터링</a:t>
            </a:r>
            <a:endParaRPr kumimoji="0" lang="ko-KR" altLang="en-US" sz="1600" b="1" i="0" u="none" strike="noStrike" kern="1200" cap="none" spc="-80" normalizeH="0" baseline="0" noProof="0" dirty="0">
              <a:ln>
                <a:solidFill>
                  <a:srgbClr val="2ABBDF">
                    <a:alpha val="0"/>
                  </a:srgbClr>
                </a:solidFill>
              </a:ln>
              <a:solidFill>
                <a:srgbClr val="FFFF00"/>
              </a:solidFill>
              <a:effectLst/>
              <a:uLnTx/>
              <a:uFillTx/>
              <a:latin typeface="페이퍼로지 8 ExtraBold" pitchFamily="2" charset="-127"/>
              <a:ea typeface="페이퍼로지 8 ExtraBold" pitchFamily="2" charset="-127"/>
            </a:endParaRPr>
          </a:p>
        </p:txBody>
      </p:sp>
      <p:pic>
        <p:nvPicPr>
          <p:cNvPr id="2049" name="_x607140560">
            <a:extLst>
              <a:ext uri="{FF2B5EF4-FFF2-40B4-BE49-F238E27FC236}">
                <a16:creationId xmlns:a16="http://schemas.microsoft.com/office/drawing/2014/main" id="{93C8C5B3-9D0B-9494-A33D-DDE9F30AFD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4219" y="1462787"/>
            <a:ext cx="6200775" cy="4695825"/>
          </a:xfrm>
          <a:prstGeom prst="rect">
            <a:avLst/>
          </a:prstGeom>
          <a:noFill/>
          <a:ln>
            <a:solidFill>
              <a:srgbClr val="67B9CF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0434542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 테마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1_Office 테마">
  <a:themeElements>
    <a:clrScheme name="사용자 지정 634">
      <a:dk1>
        <a:sysClr val="windowText" lastClr="000000"/>
      </a:dk1>
      <a:lt1>
        <a:sysClr val="window" lastClr="FFFFFF"/>
      </a:lt1>
      <a:dk2>
        <a:srgbClr val="01243F"/>
      </a:dk2>
      <a:lt2>
        <a:srgbClr val="BDDCF5"/>
      </a:lt2>
      <a:accent1>
        <a:srgbClr val="2ABBDF"/>
      </a:accent1>
      <a:accent2>
        <a:srgbClr val="69D2DD"/>
      </a:accent2>
      <a:accent3>
        <a:srgbClr val="7E87D8"/>
      </a:accent3>
      <a:accent4>
        <a:srgbClr val="2D8ADF"/>
      </a:accent4>
      <a:accent5>
        <a:srgbClr val="075A95"/>
      </a:accent5>
      <a:accent6>
        <a:srgbClr val="21327B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18826</TotalTime>
  <Words>1663</Words>
  <Application>Microsoft Office PowerPoint</Application>
  <PresentationFormat>화면 슬라이드 쇼(4:3)</PresentationFormat>
  <Paragraphs>476</Paragraphs>
  <Slides>22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22</vt:i4>
      </vt:variant>
    </vt:vector>
  </HeadingPairs>
  <TitlesOfParts>
    <vt:vector size="40" baseType="lpstr">
      <vt:lpstr>나눔스퀘어 ExtraBold</vt:lpstr>
      <vt:lpstr>나눔스퀘어 Bold</vt:lpstr>
      <vt:lpstr>나눔스퀘어 Bold</vt:lpstr>
      <vt:lpstr>페이퍼로지 6 SemiBold</vt:lpstr>
      <vt:lpstr>Aptos</vt:lpstr>
      <vt:lpstr>페이퍼로지 5 Medium</vt:lpstr>
      <vt:lpstr>페이퍼로지 8 ExtraBold</vt:lpstr>
      <vt:lpstr>Arial</vt:lpstr>
      <vt:lpstr>NANUMGOTHIC EXTRABOLD</vt:lpstr>
      <vt:lpstr>페이퍼로지 8 ExtraBold</vt:lpstr>
      <vt:lpstr>Aptos Display</vt:lpstr>
      <vt:lpstr>나눔스퀘어_ac Bold</vt:lpstr>
      <vt:lpstr>NanumGothicExtraBold</vt:lpstr>
      <vt:lpstr>나눔스퀘어_ac Bold</vt:lpstr>
      <vt:lpstr>나눔스퀘어OTF_ac Bold</vt:lpstr>
      <vt:lpstr>맑은 고딕</vt:lpstr>
      <vt:lpstr>Office 테마</vt:lpstr>
      <vt:lpstr>1_1_Office 테마</vt:lpstr>
      <vt:lpstr>PowerPoint 프레젠테이션</vt:lpstr>
      <vt:lpstr>PowerPoint 프레젠테이션</vt:lpstr>
      <vt:lpstr>PowerPoint 프레젠테이션</vt:lpstr>
      <vt:lpstr>PowerPoint 프레젠테이션</vt:lpstr>
      <vt:lpstr>신규 기능 </vt:lpstr>
      <vt:lpstr>신규 기능 </vt:lpstr>
      <vt:lpstr>신규 기능 </vt:lpstr>
      <vt:lpstr>신규 기능 </vt:lpstr>
      <vt:lpstr>신규 기능 </vt:lpstr>
      <vt:lpstr>신규 기능 </vt:lpstr>
      <vt:lpstr>신규 기능 </vt:lpstr>
      <vt:lpstr>신규 기능 </vt:lpstr>
      <vt:lpstr>신규 기능 </vt:lpstr>
      <vt:lpstr>신규 기능 </vt:lpstr>
      <vt:lpstr>신규 기능 </vt:lpstr>
      <vt:lpstr>신규 기능 </vt:lpstr>
      <vt:lpstr>시스템 아키텍처</vt:lpstr>
      <vt:lpstr>시스템 아키텍처</vt:lpstr>
      <vt:lpstr>시스템 아키텍처</vt:lpstr>
      <vt:lpstr>개발 방향성</vt:lpstr>
      <vt:lpstr>개발 방향성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강원태 책임</dc:creator>
  <cp:lastModifiedBy>이동근 대리</cp:lastModifiedBy>
  <cp:revision>1325</cp:revision>
  <dcterms:created xsi:type="dcterms:W3CDTF">2024-10-09T03:25:12Z</dcterms:created>
  <dcterms:modified xsi:type="dcterms:W3CDTF">2025-10-31T00:07:03Z</dcterms:modified>
</cp:coreProperties>
</file>